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3"/>
  </p:handoutMasterIdLst>
  <p:sldIdLst>
    <p:sldId id="256" r:id="rId2"/>
    <p:sldId id="257" r:id="rId3"/>
    <p:sldId id="258" r:id="rId4"/>
    <p:sldId id="259" r:id="rId5"/>
    <p:sldId id="288" r:id="rId6"/>
    <p:sldId id="283" r:id="rId7"/>
    <p:sldId id="260" r:id="rId8"/>
    <p:sldId id="279" r:id="rId9"/>
    <p:sldId id="282" r:id="rId10"/>
    <p:sldId id="281" r:id="rId11"/>
    <p:sldId id="261" r:id="rId12"/>
    <p:sldId id="262" r:id="rId13"/>
    <p:sldId id="263" r:id="rId14"/>
    <p:sldId id="264" r:id="rId15"/>
    <p:sldId id="284" r:id="rId16"/>
    <p:sldId id="265" r:id="rId17"/>
    <p:sldId id="286" r:id="rId18"/>
    <p:sldId id="266" r:id="rId19"/>
    <p:sldId id="267" r:id="rId20"/>
    <p:sldId id="268" r:id="rId21"/>
    <p:sldId id="269" r:id="rId22"/>
    <p:sldId id="270" r:id="rId23"/>
    <p:sldId id="271" r:id="rId24"/>
    <p:sldId id="272" r:id="rId25"/>
    <p:sldId id="273" r:id="rId26"/>
    <p:sldId id="275" r:id="rId27"/>
    <p:sldId id="289" r:id="rId28"/>
    <p:sldId id="287" r:id="rId29"/>
    <p:sldId id="277" r:id="rId30"/>
    <p:sldId id="274" r:id="rId31"/>
    <p:sldId id="276" r:id="rId3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95" autoAdjust="0"/>
  </p:normalViewPr>
  <p:slideViewPr>
    <p:cSldViewPr snapToGrid="0">
      <p:cViewPr varScale="1">
        <p:scale>
          <a:sx n="60" d="100"/>
          <a:sy n="60" d="100"/>
        </p:scale>
        <p:origin x="70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solidFill>
                  <a:schemeClr val="accent3">
                    <a:lumMod val="75000"/>
                  </a:schemeClr>
                </a:solidFill>
              </a:rPr>
              <a:t>2023</a:t>
            </a:r>
            <a:r>
              <a:rPr lang="en-US" baseline="0" dirty="0">
                <a:solidFill>
                  <a:schemeClr val="accent3">
                    <a:lumMod val="75000"/>
                  </a:schemeClr>
                </a:solidFill>
              </a:rPr>
              <a:t> Projected Personnel Salaries &amp; Benefits</a:t>
            </a:r>
            <a:endParaRPr lang="en-US" dirty="0">
              <a:solidFill>
                <a:schemeClr val="accent3">
                  <a:lumMod val="75000"/>
                </a:schemeClr>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4751181102362205"/>
          <c:y val="0.19486111111111112"/>
          <c:w val="0.69782152230971128"/>
          <c:h val="0.72088764946048411"/>
        </c:manualLayout>
      </c:layout>
      <c:barChart>
        <c:barDir val="bar"/>
        <c:grouping val="clustered"/>
        <c:varyColors val="0"/>
        <c:ser>
          <c:idx val="1"/>
          <c:order val="1"/>
          <c:tx>
            <c:strRef>
              <c:f>Sheet1!$C$1</c:f>
              <c:strCache>
                <c:ptCount val="1"/>
                <c:pt idx="0">
                  <c:v>Costs</c:v>
                </c:pt>
              </c:strCache>
            </c:strRef>
          </c:tx>
          <c:spPr>
            <a:solidFill>
              <a:schemeClr val="accent2"/>
            </a:solidFill>
            <a:ln>
              <a:noFill/>
            </a:ln>
            <a:effectLst/>
          </c:spPr>
          <c:invertIfNegative val="0"/>
          <c:cat>
            <c:strRef>
              <c:f>Sheet1!$A$2:$A$13</c:f>
              <c:strCache>
                <c:ptCount val="12"/>
                <c:pt idx="1">
                  <c:v>Police</c:v>
                </c:pt>
                <c:pt idx="3">
                  <c:v>Public Works</c:v>
                </c:pt>
                <c:pt idx="5">
                  <c:v>PW Summer(2022)</c:v>
                </c:pt>
                <c:pt idx="7">
                  <c:v>Library</c:v>
                </c:pt>
                <c:pt idx="9">
                  <c:v>Swim Lake (2022)</c:v>
                </c:pt>
                <c:pt idx="11">
                  <c:v>Admin</c:v>
                </c:pt>
              </c:strCache>
            </c:strRef>
          </c:cat>
          <c:val>
            <c:numRef>
              <c:f>Sheet1!$C$2:$C$13</c:f>
              <c:numCache>
                <c:formatCode>_("$"* #,##0.00_);_("$"* \(#,##0.00\);_("$"* "-"??_);_(@_)</c:formatCode>
                <c:ptCount val="12"/>
                <c:pt idx="1">
                  <c:v>545973.52</c:v>
                </c:pt>
                <c:pt idx="3">
                  <c:v>225360.28</c:v>
                </c:pt>
                <c:pt idx="5">
                  <c:v>4072.87</c:v>
                </c:pt>
                <c:pt idx="7">
                  <c:v>121150</c:v>
                </c:pt>
                <c:pt idx="9">
                  <c:v>37007.599999999999</c:v>
                </c:pt>
                <c:pt idx="11">
                  <c:v>257697.25</c:v>
                </c:pt>
              </c:numCache>
            </c:numRef>
          </c:val>
          <c:extLst xmlns:c16r2="http://schemas.microsoft.com/office/drawing/2015/06/chart">
            <c:ext xmlns:c16="http://schemas.microsoft.com/office/drawing/2014/chart" uri="{C3380CC4-5D6E-409C-BE32-E72D297353CC}">
              <c16:uniqueId val="{00000000-0BE2-4D33-BAF9-860395A1B869}"/>
            </c:ext>
          </c:extLst>
        </c:ser>
        <c:dLbls>
          <c:showLegendKey val="0"/>
          <c:showVal val="0"/>
          <c:showCatName val="0"/>
          <c:showSerName val="0"/>
          <c:showPercent val="0"/>
          <c:showBubbleSize val="0"/>
        </c:dLbls>
        <c:gapWidth val="182"/>
        <c:axId val="481531752"/>
        <c:axId val="481539592"/>
        <c:extLst xmlns:c16r2="http://schemas.microsoft.com/office/drawing/2015/06/chart">
          <c:ext xmlns:c15="http://schemas.microsoft.com/office/drawing/2012/chart" uri="{02D57815-91ED-43cb-92C2-25804820EDAC}">
            <c15:filteredBarSeries>
              <c15:ser>
                <c:idx val="0"/>
                <c:order val="0"/>
                <c:tx>
                  <c:strRef>
                    <c:extLst xmlns:c16r2="http://schemas.microsoft.com/office/drawing/2015/06/chart">
                      <c:ext uri="{02D57815-91ED-43cb-92C2-25804820EDAC}">
                        <c15:formulaRef>
                          <c15:sqref>Sheet1!$B$1</c15:sqref>
                        </c15:formulaRef>
                      </c:ext>
                    </c:extLst>
                    <c:strCache>
                      <c:ptCount val="1"/>
                    </c:strCache>
                  </c:strRef>
                </c:tx>
                <c:spPr>
                  <a:solidFill>
                    <a:schemeClr val="accent1"/>
                  </a:solidFill>
                  <a:ln>
                    <a:noFill/>
                  </a:ln>
                  <a:effectLst/>
                </c:spPr>
                <c:invertIfNegative val="0"/>
                <c:cat>
                  <c:strRef>
                    <c:extLst xmlns:c16r2="http://schemas.microsoft.com/office/drawing/2015/06/chart">
                      <c:ext uri="{02D57815-91ED-43cb-92C2-25804820EDAC}">
                        <c15:formulaRef>
                          <c15:sqref>Sheet1!$A$2:$A$13</c15:sqref>
                        </c15:formulaRef>
                      </c:ext>
                    </c:extLst>
                    <c:strCache>
                      <c:ptCount val="12"/>
                      <c:pt idx="1">
                        <c:v>Police</c:v>
                      </c:pt>
                      <c:pt idx="3">
                        <c:v>Public Works</c:v>
                      </c:pt>
                      <c:pt idx="5">
                        <c:v>PW Summer(2022)</c:v>
                      </c:pt>
                      <c:pt idx="7">
                        <c:v>Library</c:v>
                      </c:pt>
                      <c:pt idx="9">
                        <c:v>Swim Lake (2022)</c:v>
                      </c:pt>
                      <c:pt idx="11">
                        <c:v>Admin</c:v>
                      </c:pt>
                    </c:strCache>
                  </c:strRef>
                </c:cat>
                <c:val>
                  <c:numRef>
                    <c:extLst xmlns:c16r2="http://schemas.microsoft.com/office/drawing/2015/06/chart">
                      <c:ext uri="{02D57815-91ED-43cb-92C2-25804820EDAC}">
                        <c15:formulaRef>
                          <c15:sqref>Sheet1!$B$2:$B$13</c15:sqref>
                        </c15:formulaRef>
                      </c:ext>
                    </c:extLst>
                    <c:numCache>
                      <c:formatCode>General</c:formatCode>
                      <c:ptCount val="12"/>
                    </c:numCache>
                  </c:numRef>
                </c:val>
                <c:extLst xmlns:c16r2="http://schemas.microsoft.com/office/drawing/2015/06/chart">
                  <c:ext xmlns:c16="http://schemas.microsoft.com/office/drawing/2014/chart" uri="{C3380CC4-5D6E-409C-BE32-E72D297353CC}">
                    <c16:uniqueId val="{00000001-0BE2-4D33-BAF9-860395A1B869}"/>
                  </c:ext>
                </c:extLst>
              </c15:ser>
            </c15:filteredBarSeries>
          </c:ext>
        </c:extLst>
      </c:barChart>
      <c:catAx>
        <c:axId val="4815317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539592"/>
        <c:crosses val="autoZero"/>
        <c:auto val="1"/>
        <c:lblAlgn val="ctr"/>
        <c:lblOffset val="100"/>
        <c:noMultiLvlLbl val="0"/>
      </c:catAx>
      <c:valAx>
        <c:axId val="481539592"/>
        <c:scaling>
          <c:orientation val="minMax"/>
        </c:scaling>
        <c:delete val="0"/>
        <c:axPos val="b"/>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53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2020,</a:t>
            </a:r>
            <a:r>
              <a:rPr lang="en-US" baseline="0" dirty="0"/>
              <a:t> 2021 &amp; 2022 City Vehicle Fuel Use Comparison</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059714911326695"/>
          <c:y val="0.12091279543602283"/>
          <c:w val="0.86940285088673308"/>
          <c:h val="0.72888871776113562"/>
        </c:manualLayout>
      </c:layout>
      <c:barChart>
        <c:barDir val="col"/>
        <c:grouping val="clustered"/>
        <c:varyColors val="0"/>
        <c:ser>
          <c:idx val="1"/>
          <c:order val="1"/>
          <c:tx>
            <c:strRef>
              <c:f>Sheet1!$A$2</c:f>
              <c:strCache>
                <c:ptCount val="1"/>
                <c:pt idx="0">
                  <c:v>2020 Police</c:v>
                </c:pt>
              </c:strCache>
            </c:strRef>
          </c:tx>
          <c:spPr>
            <a:solidFill>
              <a:schemeClr val="accent2"/>
            </a:solidFill>
            <a:ln>
              <a:noFill/>
            </a:ln>
            <a:effectLst/>
          </c:spPr>
          <c:invertIfNegative val="0"/>
          <c:val>
            <c:numRef>
              <c:f>Sheet1!$B$2</c:f>
              <c:numCache>
                <c:formatCode>_("$"* #,##0.00_);_("$"* \(#,##0.00\);_("$"* "-"??_);_(@_)</c:formatCode>
                <c:ptCount val="1"/>
                <c:pt idx="0">
                  <c:v>9427.5500000000011</c:v>
                </c:pt>
              </c:numCache>
            </c:numRef>
          </c:val>
          <c:extLst xmlns:c16r2="http://schemas.microsoft.com/office/drawing/2015/06/chart">
            <c:ext xmlns:c16="http://schemas.microsoft.com/office/drawing/2014/chart" uri="{C3380CC4-5D6E-409C-BE32-E72D297353CC}">
              <c16:uniqueId val="{00000000-E993-4663-8FEC-8F5F1288E718}"/>
            </c:ext>
          </c:extLst>
        </c:ser>
        <c:ser>
          <c:idx val="2"/>
          <c:order val="2"/>
          <c:tx>
            <c:strRef>
              <c:f>Sheet1!$A$3</c:f>
              <c:strCache>
                <c:ptCount val="1"/>
                <c:pt idx="0">
                  <c:v>2020 Public Works</c:v>
                </c:pt>
              </c:strCache>
            </c:strRef>
          </c:tx>
          <c:spPr>
            <a:solidFill>
              <a:schemeClr val="accent3"/>
            </a:solidFill>
            <a:ln>
              <a:noFill/>
            </a:ln>
            <a:effectLst/>
          </c:spPr>
          <c:invertIfNegative val="0"/>
          <c:val>
            <c:numRef>
              <c:f>Sheet1!$B$3</c:f>
              <c:numCache>
                <c:formatCode>_("$"* #,##0.00_);_("$"* \(#,##0.00\);_("$"* "-"??_);_(@_)</c:formatCode>
                <c:ptCount val="1"/>
                <c:pt idx="0">
                  <c:v>7817.5700000000024</c:v>
                </c:pt>
              </c:numCache>
            </c:numRef>
          </c:val>
          <c:extLst xmlns:c16r2="http://schemas.microsoft.com/office/drawing/2015/06/chart">
            <c:ext xmlns:c16="http://schemas.microsoft.com/office/drawing/2014/chart" uri="{C3380CC4-5D6E-409C-BE32-E72D297353CC}">
              <c16:uniqueId val="{00000001-E993-4663-8FEC-8F5F1288E718}"/>
            </c:ext>
          </c:extLst>
        </c:ser>
        <c:ser>
          <c:idx val="4"/>
          <c:order val="4"/>
          <c:tx>
            <c:strRef>
              <c:f>Sheet1!$A$5</c:f>
              <c:strCache>
                <c:ptCount val="1"/>
                <c:pt idx="0">
                  <c:v>2021 Police</c:v>
                </c:pt>
              </c:strCache>
            </c:strRef>
          </c:tx>
          <c:spPr>
            <a:solidFill>
              <a:schemeClr val="accent5"/>
            </a:solidFill>
            <a:ln>
              <a:noFill/>
            </a:ln>
            <a:effectLst/>
          </c:spPr>
          <c:invertIfNegative val="0"/>
          <c:val>
            <c:numRef>
              <c:f>Sheet1!$B$5</c:f>
              <c:numCache>
                <c:formatCode>_("$"* #,##0.00_);_("$"* \(#,##0.00\);_("$"* "-"??_);_(@_)</c:formatCode>
                <c:ptCount val="1"/>
                <c:pt idx="0">
                  <c:v>14527.43</c:v>
                </c:pt>
              </c:numCache>
            </c:numRef>
          </c:val>
          <c:extLst xmlns:c16r2="http://schemas.microsoft.com/office/drawing/2015/06/chart">
            <c:ext xmlns:c16="http://schemas.microsoft.com/office/drawing/2014/chart" uri="{C3380CC4-5D6E-409C-BE32-E72D297353CC}">
              <c16:uniqueId val="{00000002-E993-4663-8FEC-8F5F1288E718}"/>
            </c:ext>
          </c:extLst>
        </c:ser>
        <c:ser>
          <c:idx val="5"/>
          <c:order val="5"/>
          <c:tx>
            <c:strRef>
              <c:f>Sheet1!$A$6</c:f>
              <c:strCache>
                <c:ptCount val="1"/>
                <c:pt idx="0">
                  <c:v>2021 Public Works</c:v>
                </c:pt>
              </c:strCache>
            </c:strRef>
          </c:tx>
          <c:spPr>
            <a:solidFill>
              <a:schemeClr val="accent6"/>
            </a:solidFill>
            <a:ln>
              <a:noFill/>
            </a:ln>
            <a:effectLst/>
          </c:spPr>
          <c:invertIfNegative val="0"/>
          <c:val>
            <c:numRef>
              <c:f>Sheet1!$B$6</c:f>
              <c:numCache>
                <c:formatCode>_("$"* #,##0.00_);_("$"* \(#,##0.00\);_("$"* "-"??_);_(@_)</c:formatCode>
                <c:ptCount val="1"/>
                <c:pt idx="0">
                  <c:v>15546.940000000004</c:v>
                </c:pt>
              </c:numCache>
            </c:numRef>
          </c:val>
          <c:extLst xmlns:c16r2="http://schemas.microsoft.com/office/drawing/2015/06/chart">
            <c:ext xmlns:c16="http://schemas.microsoft.com/office/drawing/2014/chart" uri="{C3380CC4-5D6E-409C-BE32-E72D297353CC}">
              <c16:uniqueId val="{00000003-E993-4663-8FEC-8F5F1288E718}"/>
            </c:ext>
          </c:extLst>
        </c:ser>
        <c:ser>
          <c:idx val="9"/>
          <c:order val="9"/>
          <c:tx>
            <c:strRef>
              <c:f>Sheet1!$A$10</c:f>
              <c:strCache>
                <c:ptCount val="1"/>
                <c:pt idx="0">
                  <c:v>2022 YTD Police</c:v>
                </c:pt>
              </c:strCache>
            </c:strRef>
          </c:tx>
          <c:spPr>
            <a:solidFill>
              <a:schemeClr val="accent4">
                <a:lumMod val="60000"/>
              </a:schemeClr>
            </a:solidFill>
            <a:ln>
              <a:noFill/>
            </a:ln>
            <a:effectLst/>
          </c:spPr>
          <c:invertIfNegative val="0"/>
          <c:val>
            <c:numRef>
              <c:f>Sheet1!$B$10</c:f>
              <c:numCache>
                <c:formatCode>_("$"* #,##0.00_);_("$"* \(#,##0.00\);_("$"* "-"??_);_(@_)</c:formatCode>
                <c:ptCount val="1"/>
                <c:pt idx="0">
                  <c:v>17242.14</c:v>
                </c:pt>
              </c:numCache>
            </c:numRef>
          </c:val>
          <c:extLst xmlns:c16r2="http://schemas.microsoft.com/office/drawing/2015/06/chart">
            <c:ext xmlns:c16="http://schemas.microsoft.com/office/drawing/2014/chart" uri="{C3380CC4-5D6E-409C-BE32-E72D297353CC}">
              <c16:uniqueId val="{00000004-E993-4663-8FEC-8F5F1288E718}"/>
            </c:ext>
          </c:extLst>
        </c:ser>
        <c:ser>
          <c:idx val="10"/>
          <c:order val="10"/>
          <c:tx>
            <c:strRef>
              <c:f>Sheet1!$A$11</c:f>
              <c:strCache>
                <c:ptCount val="1"/>
                <c:pt idx="0">
                  <c:v>2022 YTD Public Works</c:v>
                </c:pt>
              </c:strCache>
            </c:strRef>
          </c:tx>
          <c:spPr>
            <a:solidFill>
              <a:schemeClr val="accent5">
                <a:lumMod val="60000"/>
              </a:schemeClr>
            </a:solidFill>
            <a:ln>
              <a:noFill/>
            </a:ln>
            <a:effectLst/>
          </c:spPr>
          <c:invertIfNegative val="0"/>
          <c:val>
            <c:numRef>
              <c:f>Sheet1!$B$11</c:f>
              <c:numCache>
                <c:formatCode>_("$"* #,##0.00_);_("$"* \(#,##0.00\);_("$"* "-"??_);_(@_)</c:formatCode>
                <c:ptCount val="1"/>
                <c:pt idx="0">
                  <c:v>11787.36000000001</c:v>
                </c:pt>
              </c:numCache>
            </c:numRef>
          </c:val>
          <c:extLst xmlns:c16r2="http://schemas.microsoft.com/office/drawing/2015/06/chart">
            <c:ext xmlns:c16="http://schemas.microsoft.com/office/drawing/2014/chart" uri="{C3380CC4-5D6E-409C-BE32-E72D297353CC}">
              <c16:uniqueId val="{00000005-E993-4663-8FEC-8F5F1288E718}"/>
            </c:ext>
          </c:extLst>
        </c:ser>
        <c:dLbls>
          <c:showLegendKey val="0"/>
          <c:showVal val="0"/>
          <c:showCatName val="0"/>
          <c:showSerName val="0"/>
          <c:showPercent val="0"/>
          <c:showBubbleSize val="0"/>
        </c:dLbls>
        <c:gapWidth val="219"/>
        <c:overlap val="-27"/>
        <c:axId val="481532144"/>
        <c:axId val="481536456"/>
        <c:extLst xmlns:c16r2="http://schemas.microsoft.com/office/drawing/2015/06/chart">
          <c:ext xmlns:c15="http://schemas.microsoft.com/office/drawing/2012/chart" uri="{02D57815-91ED-43cb-92C2-25804820EDAC}">
            <c15:filteredBarSeries>
              <c15:ser>
                <c:idx val="0"/>
                <c:order val="0"/>
                <c:tx>
                  <c:strRef>
                    <c:extLst xmlns:c16r2="http://schemas.microsoft.com/office/drawing/2015/06/chart">
                      <c:ext uri="{02D57815-91ED-43cb-92C2-25804820EDAC}">
                        <c15:formulaRef>
                          <c15:sqref>Sheet1!$A$1</c15:sqref>
                        </c15:formulaRef>
                      </c:ext>
                    </c:extLst>
                    <c:strCache>
                      <c:ptCount val="1"/>
                    </c:strCache>
                  </c:strRef>
                </c:tx>
                <c:spPr>
                  <a:solidFill>
                    <a:schemeClr val="accent1"/>
                  </a:solidFill>
                  <a:ln>
                    <a:noFill/>
                  </a:ln>
                  <a:effectLst/>
                </c:spPr>
                <c:invertIfNegative val="0"/>
                <c:val>
                  <c:numRef>
                    <c:extLst xmlns:c16r2="http://schemas.microsoft.com/office/drawing/2015/06/chart">
                      <c:ext uri="{02D57815-91ED-43cb-92C2-25804820EDAC}">
                        <c15:formulaRef>
                          <c15:sqref>Sheet1!$B$1</c15:sqref>
                        </c15:formulaRef>
                      </c:ext>
                    </c:extLst>
                    <c:numCache>
                      <c:formatCode>General</c:formatCode>
                      <c:ptCount val="1"/>
                    </c:numCache>
                  </c:numRef>
                </c:val>
                <c:extLst xmlns:c16r2="http://schemas.microsoft.com/office/drawing/2015/06/chart">
                  <c:ext xmlns:c16="http://schemas.microsoft.com/office/drawing/2014/chart" uri="{C3380CC4-5D6E-409C-BE32-E72D297353CC}">
                    <c16:uniqueId val="{00000006-E993-4663-8FEC-8F5F1288E718}"/>
                  </c:ext>
                </c:extLst>
              </c15:ser>
            </c15:filteredBarSeries>
            <c15:filteredBarSeries>
              <c15:ser>
                <c:idx val="3"/>
                <c:order val="3"/>
                <c:tx>
                  <c:strRef>
                    <c:extLst xmlns:c16r2="http://schemas.microsoft.com/office/drawing/2015/06/chart" xmlns:c15="http://schemas.microsoft.com/office/drawing/2012/chart">
                      <c:ext xmlns:c15="http://schemas.microsoft.com/office/drawing/2012/chart" uri="{02D57815-91ED-43cb-92C2-25804820EDAC}">
                        <c15:formulaRef>
                          <c15:sqref>Sheet1!$A$4</c15:sqref>
                        </c15:formulaRef>
                      </c:ext>
                    </c:extLst>
                    <c:strCache>
                      <c:ptCount val="1"/>
                    </c:strCache>
                  </c:strRef>
                </c:tx>
                <c:spPr>
                  <a:solidFill>
                    <a:schemeClr val="accent4"/>
                  </a:solidFill>
                  <a:ln>
                    <a:noFill/>
                  </a:ln>
                  <a:effectLst/>
                </c:spPr>
                <c:invertIfNegative val="0"/>
                <c:val>
                  <c:numRef>
                    <c:extLst xmlns:c16r2="http://schemas.microsoft.com/office/drawing/2015/06/chart" xmlns:c15="http://schemas.microsoft.com/office/drawing/2012/chart">
                      <c:ext xmlns:c15="http://schemas.microsoft.com/office/drawing/2012/chart" uri="{02D57815-91ED-43cb-92C2-25804820EDAC}">
                        <c15:formulaRef>
                          <c15:sqref>Sheet1!$B$4</c15:sqref>
                        </c15:formulaRef>
                      </c:ext>
                    </c:extLst>
                    <c:numCache>
                      <c:formatCode>General</c:formatCode>
                      <c:ptCount val="1"/>
                    </c:numCache>
                  </c:numRef>
                </c:val>
                <c:extLst xmlns:c16r2="http://schemas.microsoft.com/office/drawing/2015/06/chart" xmlns:c15="http://schemas.microsoft.com/office/drawing/2012/chart">
                  <c:ext xmlns:c16="http://schemas.microsoft.com/office/drawing/2014/chart" uri="{C3380CC4-5D6E-409C-BE32-E72D297353CC}">
                    <c16:uniqueId val="{00000007-E993-4663-8FEC-8F5F1288E718}"/>
                  </c:ext>
                </c:extLst>
              </c15:ser>
            </c15:filteredBarSeries>
            <c15:filteredBarSeries>
              <c15:ser>
                <c:idx val="6"/>
                <c:order val="6"/>
                <c:tx>
                  <c:strRef>
                    <c:extLst xmlns:c16r2="http://schemas.microsoft.com/office/drawing/2015/06/chart" xmlns:c15="http://schemas.microsoft.com/office/drawing/2012/chart">
                      <c:ext xmlns:c15="http://schemas.microsoft.com/office/drawing/2012/chart" uri="{02D57815-91ED-43cb-92C2-25804820EDAC}">
                        <c15:formulaRef>
                          <c15:sqref>Sheet1!$A$7</c15:sqref>
                        </c15:formulaRef>
                      </c:ext>
                    </c:extLst>
                    <c:strCache>
                      <c:ptCount val="1"/>
                    </c:strCache>
                  </c:strRef>
                </c:tx>
                <c:spPr>
                  <a:solidFill>
                    <a:schemeClr val="accent1">
                      <a:lumMod val="60000"/>
                    </a:schemeClr>
                  </a:solidFill>
                  <a:ln>
                    <a:noFill/>
                  </a:ln>
                  <a:effectLst/>
                </c:spPr>
                <c:invertIfNegative val="0"/>
                <c:val>
                  <c:numRef>
                    <c:extLst xmlns:c16r2="http://schemas.microsoft.com/office/drawing/2015/06/chart" xmlns:c15="http://schemas.microsoft.com/office/drawing/2012/chart">
                      <c:ext xmlns:c15="http://schemas.microsoft.com/office/drawing/2012/chart" uri="{02D57815-91ED-43cb-92C2-25804820EDAC}">
                        <c15:formulaRef>
                          <c15:sqref>Sheet1!$B$7</c15:sqref>
                        </c15:formulaRef>
                      </c:ext>
                    </c:extLst>
                    <c:numCache>
                      <c:formatCode>General</c:formatCode>
                      <c:ptCount val="1"/>
                    </c:numCache>
                  </c:numRef>
                </c:val>
                <c:extLst xmlns:c16r2="http://schemas.microsoft.com/office/drawing/2015/06/chart" xmlns:c15="http://schemas.microsoft.com/office/drawing/2012/chart">
                  <c:ext xmlns:c16="http://schemas.microsoft.com/office/drawing/2014/chart" uri="{C3380CC4-5D6E-409C-BE32-E72D297353CC}">
                    <c16:uniqueId val="{00000008-E993-4663-8FEC-8F5F1288E718}"/>
                  </c:ext>
                </c:extLst>
              </c15:ser>
            </c15:filteredBarSeries>
            <c15:filteredBarSeries>
              <c15:ser>
                <c:idx val="7"/>
                <c:order val="7"/>
                <c:tx>
                  <c:strRef>
                    <c:extLst xmlns:c16r2="http://schemas.microsoft.com/office/drawing/2015/06/chart" xmlns:c15="http://schemas.microsoft.com/office/drawing/2012/chart">
                      <c:ext xmlns:c15="http://schemas.microsoft.com/office/drawing/2012/chart" uri="{02D57815-91ED-43cb-92C2-25804820EDAC}">
                        <c15:formulaRef>
                          <c15:sqref>Sheet1!$A$8</c15:sqref>
                        </c15:formulaRef>
                      </c:ext>
                    </c:extLst>
                    <c:strCache>
                      <c:ptCount val="1"/>
                    </c:strCache>
                  </c:strRef>
                </c:tx>
                <c:spPr>
                  <a:solidFill>
                    <a:schemeClr val="accent2">
                      <a:lumMod val="60000"/>
                    </a:schemeClr>
                  </a:solidFill>
                  <a:ln>
                    <a:noFill/>
                  </a:ln>
                  <a:effectLst/>
                </c:spPr>
                <c:invertIfNegative val="0"/>
                <c:val>
                  <c:numRef>
                    <c:extLst xmlns:c16r2="http://schemas.microsoft.com/office/drawing/2015/06/chart" xmlns:c15="http://schemas.microsoft.com/office/drawing/2012/chart">
                      <c:ext xmlns:c15="http://schemas.microsoft.com/office/drawing/2012/chart" uri="{02D57815-91ED-43cb-92C2-25804820EDAC}">
                        <c15:formulaRef>
                          <c15:sqref>Sheet1!$B$8</c15:sqref>
                        </c15:formulaRef>
                      </c:ext>
                    </c:extLst>
                    <c:numCache>
                      <c:formatCode>General</c:formatCode>
                      <c:ptCount val="1"/>
                    </c:numCache>
                  </c:numRef>
                </c:val>
                <c:extLst xmlns:c16r2="http://schemas.microsoft.com/office/drawing/2015/06/chart" xmlns:c15="http://schemas.microsoft.com/office/drawing/2012/chart">
                  <c:ext xmlns:c16="http://schemas.microsoft.com/office/drawing/2014/chart" uri="{C3380CC4-5D6E-409C-BE32-E72D297353CC}">
                    <c16:uniqueId val="{00000009-E993-4663-8FEC-8F5F1288E718}"/>
                  </c:ext>
                </c:extLst>
              </c15:ser>
            </c15:filteredBarSeries>
            <c15:filteredBarSeries>
              <c15:ser>
                <c:idx val="8"/>
                <c:order val="8"/>
                <c:tx>
                  <c:strRef>
                    <c:extLst xmlns:c16r2="http://schemas.microsoft.com/office/drawing/2015/06/chart" xmlns:c15="http://schemas.microsoft.com/office/drawing/2012/chart">
                      <c:ext xmlns:c15="http://schemas.microsoft.com/office/drawing/2012/chart" uri="{02D57815-91ED-43cb-92C2-25804820EDAC}">
                        <c15:formulaRef>
                          <c15:sqref>Sheet1!$A$9</c15:sqref>
                        </c15:formulaRef>
                      </c:ext>
                    </c:extLst>
                    <c:strCache>
                      <c:ptCount val="1"/>
                    </c:strCache>
                  </c:strRef>
                </c:tx>
                <c:spPr>
                  <a:solidFill>
                    <a:schemeClr val="accent3">
                      <a:lumMod val="60000"/>
                    </a:schemeClr>
                  </a:solidFill>
                  <a:ln>
                    <a:noFill/>
                  </a:ln>
                  <a:effectLst/>
                </c:spPr>
                <c:invertIfNegative val="0"/>
                <c:val>
                  <c:numRef>
                    <c:extLst xmlns:c16r2="http://schemas.microsoft.com/office/drawing/2015/06/chart" xmlns:c15="http://schemas.microsoft.com/office/drawing/2012/chart">
                      <c:ext xmlns:c15="http://schemas.microsoft.com/office/drawing/2012/chart" uri="{02D57815-91ED-43cb-92C2-25804820EDAC}">
                        <c15:formulaRef>
                          <c15:sqref>Sheet1!$B$9</c15:sqref>
                        </c15:formulaRef>
                      </c:ext>
                    </c:extLst>
                    <c:numCache>
                      <c:formatCode>General</c:formatCode>
                      <c:ptCount val="1"/>
                    </c:numCache>
                  </c:numRef>
                </c:val>
                <c:extLst xmlns:c16r2="http://schemas.microsoft.com/office/drawing/2015/06/chart" xmlns:c15="http://schemas.microsoft.com/office/drawing/2012/chart">
                  <c:ext xmlns:c16="http://schemas.microsoft.com/office/drawing/2014/chart" uri="{C3380CC4-5D6E-409C-BE32-E72D297353CC}">
                    <c16:uniqueId val="{0000000A-E993-4663-8FEC-8F5F1288E718}"/>
                  </c:ext>
                </c:extLst>
              </c15:ser>
            </c15:filteredBarSeries>
          </c:ext>
        </c:extLst>
      </c:barChart>
      <c:catAx>
        <c:axId val="481532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536456"/>
        <c:crosses val="autoZero"/>
        <c:auto val="1"/>
        <c:lblAlgn val="ctr"/>
        <c:lblOffset val="100"/>
        <c:noMultiLvlLbl val="0"/>
      </c:catAx>
      <c:valAx>
        <c:axId val="48153645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532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Sheet1!$B$34</c:f>
              <c:strCache>
                <c:ptCount val="1"/>
              </c:strCache>
            </c:strRef>
          </c:tx>
          <c:spPr>
            <a:solidFill>
              <a:schemeClr val="accent1"/>
            </a:solidFill>
            <a:ln>
              <a:noFill/>
            </a:ln>
            <a:effectLst/>
          </c:spPr>
          <c:invertIfNegative val="0"/>
          <c:cat>
            <c:strRef>
              <c:f>Sheet1!$A$35:$A$39</c:f>
              <c:strCache>
                <c:ptCount val="5"/>
                <c:pt idx="0">
                  <c:v>Copy Machine</c:v>
                </c:pt>
                <c:pt idx="1">
                  <c:v>Workhorse</c:v>
                </c:pt>
                <c:pt idx="2">
                  <c:v>AIT</c:v>
                </c:pt>
                <c:pt idx="3">
                  <c:v>Misc. Supplies</c:v>
                </c:pt>
                <c:pt idx="4">
                  <c:v>Postage</c:v>
                </c:pt>
              </c:strCache>
            </c:strRef>
          </c:cat>
          <c:val>
            <c:numRef>
              <c:f>Sheet1!$B$35:$B$39</c:f>
              <c:numCache>
                <c:formatCode>General</c:formatCode>
                <c:ptCount val="5"/>
                <c:pt idx="0">
                  <c:v>1763.76</c:v>
                </c:pt>
                <c:pt idx="1">
                  <c:v>825</c:v>
                </c:pt>
                <c:pt idx="2">
                  <c:v>10248.5</c:v>
                </c:pt>
                <c:pt idx="3">
                  <c:v>1014.77</c:v>
                </c:pt>
                <c:pt idx="4">
                  <c:v>509.44</c:v>
                </c:pt>
              </c:numCache>
            </c:numRef>
          </c:val>
          <c:extLst xmlns:c16r2="http://schemas.microsoft.com/office/drawing/2015/06/chart">
            <c:ext xmlns:c16="http://schemas.microsoft.com/office/drawing/2014/chart" uri="{C3380CC4-5D6E-409C-BE32-E72D297353CC}">
              <c16:uniqueId val="{00000000-DD9A-44D1-8E56-1404F7AA238F}"/>
            </c:ext>
          </c:extLst>
        </c:ser>
        <c:dLbls>
          <c:showLegendKey val="0"/>
          <c:showVal val="0"/>
          <c:showCatName val="0"/>
          <c:showSerName val="0"/>
          <c:showPercent val="0"/>
          <c:showBubbleSize val="0"/>
        </c:dLbls>
        <c:gapWidth val="219"/>
        <c:overlap val="-27"/>
        <c:axId val="481535672"/>
        <c:axId val="481532536"/>
      </c:barChart>
      <c:catAx>
        <c:axId val="481535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532536"/>
        <c:crosses val="autoZero"/>
        <c:auto val="1"/>
        <c:lblAlgn val="ctr"/>
        <c:lblOffset val="100"/>
        <c:noMultiLvlLbl val="0"/>
      </c:catAx>
      <c:valAx>
        <c:axId val="481532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535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strCache>
            </c:strRef>
          </c:tx>
          <c:spPr>
            <a:solidFill>
              <a:schemeClr val="accent1"/>
            </a:solidFill>
            <a:ln>
              <a:noFill/>
            </a:ln>
            <a:effectLst/>
          </c:spPr>
          <c:invertIfNegative val="0"/>
          <c:cat>
            <c:strRef>
              <c:f>Sheet1!$A$2:$A$13</c:f>
              <c:strCache>
                <c:ptCount val="12"/>
                <c:pt idx="1">
                  <c:v>Payroll</c:v>
                </c:pt>
                <c:pt idx="2">
                  <c:v>Social Security</c:v>
                </c:pt>
                <c:pt idx="3">
                  <c:v>Medicare</c:v>
                </c:pt>
                <c:pt idx="4">
                  <c:v>Clean Office/Bldgs</c:v>
                </c:pt>
                <c:pt idx="5">
                  <c:v>Water/Sewer</c:v>
                </c:pt>
                <c:pt idx="6">
                  <c:v>Electricity</c:v>
                </c:pt>
                <c:pt idx="7">
                  <c:v>Gas for heating</c:v>
                </c:pt>
                <c:pt idx="8">
                  <c:v>Telephone</c:v>
                </c:pt>
                <c:pt idx="9">
                  <c:v>Office Supplies</c:v>
                </c:pt>
                <c:pt idx="10">
                  <c:v>Postage</c:v>
                </c:pt>
                <c:pt idx="11">
                  <c:v>Operating Sup/Expense</c:v>
                </c:pt>
              </c:strCache>
            </c:strRef>
          </c:cat>
          <c:val>
            <c:numRef>
              <c:f>Sheet1!$B$2:$B$13</c:f>
              <c:numCache>
                <c:formatCode>_("$"* #,##0.00_);_("$"* \(#,##0.00\);_("$"* "-"??_);_(@_)</c:formatCode>
                <c:ptCount val="12"/>
                <c:pt idx="1">
                  <c:v>2317.87</c:v>
                </c:pt>
                <c:pt idx="2">
                  <c:v>143.68</c:v>
                </c:pt>
                <c:pt idx="3">
                  <c:v>33.65</c:v>
                </c:pt>
                <c:pt idx="4">
                  <c:v>810.09</c:v>
                </c:pt>
                <c:pt idx="5">
                  <c:v>3033.4</c:v>
                </c:pt>
                <c:pt idx="6">
                  <c:v>11142.65</c:v>
                </c:pt>
                <c:pt idx="7">
                  <c:v>3401.41</c:v>
                </c:pt>
                <c:pt idx="8">
                  <c:v>995.93</c:v>
                </c:pt>
                <c:pt idx="9">
                  <c:v>850.48</c:v>
                </c:pt>
                <c:pt idx="10">
                  <c:v>13.84</c:v>
                </c:pt>
                <c:pt idx="11">
                  <c:v>11018.86</c:v>
                </c:pt>
              </c:numCache>
            </c:numRef>
          </c:val>
          <c:extLst xmlns:c16r2="http://schemas.microsoft.com/office/drawing/2015/06/chart">
            <c:ext xmlns:c16="http://schemas.microsoft.com/office/drawing/2014/chart" uri="{C3380CC4-5D6E-409C-BE32-E72D297353CC}">
              <c16:uniqueId val="{00000000-FB12-4064-8CA1-53F6AEA5E675}"/>
            </c:ext>
          </c:extLst>
        </c:ser>
        <c:dLbls>
          <c:showLegendKey val="0"/>
          <c:showVal val="0"/>
          <c:showCatName val="0"/>
          <c:showSerName val="0"/>
          <c:showPercent val="0"/>
          <c:showBubbleSize val="0"/>
        </c:dLbls>
        <c:gapWidth val="219"/>
        <c:overlap val="-27"/>
        <c:axId val="481539200"/>
        <c:axId val="481527832"/>
      </c:barChart>
      <c:catAx>
        <c:axId val="481539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527832"/>
        <c:crosses val="autoZero"/>
        <c:auto val="1"/>
        <c:lblAlgn val="ctr"/>
        <c:lblOffset val="100"/>
        <c:noMultiLvlLbl val="0"/>
      </c:catAx>
      <c:valAx>
        <c:axId val="481527832"/>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1539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a:t>CIty Hall</a:t>
            </a:r>
          </a:p>
        </c:rich>
      </c:tx>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A571-4E42-8245-FFBE8C9C0A6D}"/>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A571-4E42-8245-FFBE8C9C0A6D}"/>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A571-4E42-8245-FFBE8C9C0A6D}"/>
              </c:ext>
            </c:extLst>
          </c:dPt>
          <c:dPt>
            <c:idx val="3"/>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A571-4E42-8245-FFBE8C9C0A6D}"/>
              </c:ext>
            </c:extLst>
          </c:dPt>
          <c:dPt>
            <c:idx val="4"/>
            <c:bubble3D val="0"/>
            <c:spPr>
              <a:solidFill>
                <a:schemeClr val="accent5"/>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A571-4E42-8245-FFBE8C9C0A6D}"/>
              </c:ext>
            </c:extLst>
          </c:dPt>
          <c:dPt>
            <c:idx val="5"/>
            <c:bubble3D val="0"/>
            <c:spPr>
              <a:solidFill>
                <a:schemeClr val="accent6"/>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B-A571-4E42-8245-FFBE8C9C0A6D}"/>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D-A571-4E42-8245-FFBE8C9C0A6D}"/>
              </c:ext>
            </c:extLst>
          </c:dPt>
          <c:dPt>
            <c:idx val="7"/>
            <c:bubble3D val="0"/>
            <c:spPr>
              <a:solidFill>
                <a:schemeClr val="accent2">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F-A571-4E42-8245-FFBE8C9C0A6D}"/>
              </c:ext>
            </c:extLst>
          </c:dPt>
          <c:dPt>
            <c:idx val="8"/>
            <c:bubble3D val="0"/>
            <c:spPr>
              <a:solidFill>
                <a:schemeClr val="accent3">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1-A571-4E42-8245-FFBE8C9C0A6D}"/>
              </c:ext>
            </c:extLst>
          </c:dPt>
          <c:dPt>
            <c:idx val="9"/>
            <c:bubble3D val="0"/>
            <c:spPr>
              <a:solidFill>
                <a:schemeClr val="accent4">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3-A571-4E42-8245-FFBE8C9C0A6D}"/>
              </c:ext>
            </c:extLst>
          </c:dPt>
          <c:dPt>
            <c:idx val="10"/>
            <c:bubble3D val="0"/>
            <c:spPr>
              <a:solidFill>
                <a:schemeClr val="accent5">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5-A571-4E42-8245-FFBE8C9C0A6D}"/>
              </c:ext>
            </c:extLst>
          </c:dPt>
          <c:dPt>
            <c:idx val="11"/>
            <c:bubble3D val="0"/>
            <c:spPr>
              <a:solidFill>
                <a:schemeClr val="accent6">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7-A571-4E42-8245-FFBE8C9C0A6D}"/>
              </c:ext>
            </c:extLst>
          </c:dPt>
          <c:dPt>
            <c:idx val="12"/>
            <c:bubble3D val="0"/>
            <c:spPr>
              <a:solidFill>
                <a:schemeClr val="accent1">
                  <a:lumMod val="80000"/>
                  <a:lumOff val="2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9-A571-4E42-8245-FFBE8C9C0A6D}"/>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dLbl>
            <c:dLbl>
              <c:idx val="5"/>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dLbl>
            <c:dLbl>
              <c:idx val="6"/>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lumMod val="60000"/>
                        </a:schemeClr>
                      </a:solidFill>
                      <a:latin typeface="+mn-lt"/>
                      <a:ea typeface="+mn-ea"/>
                      <a:cs typeface="+mn-cs"/>
                    </a:defRPr>
                  </a:pPr>
                  <a:endParaRPr lang="en-US"/>
                </a:p>
              </c:txPr>
              <c:dLblPos val="outEnd"/>
              <c:showLegendKey val="0"/>
              <c:showVal val="0"/>
              <c:showCatName val="1"/>
              <c:showSerName val="0"/>
              <c:showPercent val="1"/>
              <c:showBubbleSize val="0"/>
            </c:dLbl>
            <c:dLbl>
              <c:idx val="7"/>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lumMod val="60000"/>
                        </a:schemeClr>
                      </a:solidFill>
                      <a:latin typeface="+mn-lt"/>
                      <a:ea typeface="+mn-ea"/>
                      <a:cs typeface="+mn-cs"/>
                    </a:defRPr>
                  </a:pPr>
                  <a:endParaRPr lang="en-US"/>
                </a:p>
              </c:txPr>
              <c:dLblPos val="outEnd"/>
              <c:showLegendKey val="0"/>
              <c:showVal val="0"/>
              <c:showCatName val="1"/>
              <c:showSerName val="0"/>
              <c:showPercent val="1"/>
              <c:showBubbleSize val="0"/>
            </c:dLbl>
            <c:dLbl>
              <c:idx val="8"/>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lumMod val="60000"/>
                        </a:schemeClr>
                      </a:solidFill>
                      <a:latin typeface="+mn-lt"/>
                      <a:ea typeface="+mn-ea"/>
                      <a:cs typeface="+mn-cs"/>
                    </a:defRPr>
                  </a:pPr>
                  <a:endParaRPr lang="en-US"/>
                </a:p>
              </c:txPr>
              <c:dLblPos val="outEnd"/>
              <c:showLegendKey val="0"/>
              <c:showVal val="0"/>
              <c:showCatName val="1"/>
              <c:showSerName val="0"/>
              <c:showPercent val="1"/>
              <c:showBubbleSize val="0"/>
            </c:dLbl>
            <c:dLbl>
              <c:idx val="9"/>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dLbl>
            <c:dLbl>
              <c:idx val="1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dLbl>
            <c:dLbl>
              <c:idx val="1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dLbl>
            <c:dLbl>
              <c:idx val="1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lumMod val="80000"/>
                          <a:lumOff val="20000"/>
                        </a:schemeClr>
                      </a:solidFill>
                      <a:latin typeface="+mn-lt"/>
                      <a:ea typeface="+mn-ea"/>
                      <a:cs typeface="+mn-cs"/>
                    </a:defRPr>
                  </a:pPr>
                  <a:endParaRPr lang="en-US"/>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Sheet1!$A$20:$A$32</c:f>
              <c:strCache>
                <c:ptCount val="13"/>
                <c:pt idx="0">
                  <c:v>Operating Sup/Expense</c:v>
                </c:pt>
                <c:pt idx="1">
                  <c:v>HVAC </c:v>
                </c:pt>
                <c:pt idx="2">
                  <c:v>Century Link</c:v>
                </c:pt>
                <c:pt idx="3">
                  <c:v>Alarm System</c:v>
                </c:pt>
                <c:pt idx="4">
                  <c:v>Cintas</c:v>
                </c:pt>
                <c:pt idx="5">
                  <c:v>Charter Communications</c:v>
                </c:pt>
                <c:pt idx="6">
                  <c:v>Elevator Maintenance</c:v>
                </c:pt>
                <c:pt idx="7">
                  <c:v>Pest Control</c:v>
                </c:pt>
                <c:pt idx="8">
                  <c:v>Archive Social</c:v>
                </c:pt>
                <c:pt idx="9">
                  <c:v>Landscaping</c:v>
                </c:pt>
                <c:pt idx="10">
                  <c:v>Misc. Supplies</c:v>
                </c:pt>
                <c:pt idx="11">
                  <c:v>Electrical Repairs</c:v>
                </c:pt>
                <c:pt idx="12">
                  <c:v>Extinguisher </c:v>
                </c:pt>
              </c:strCache>
            </c:strRef>
          </c:cat>
          <c:val>
            <c:numRef>
              <c:f>Sheet1!$B$20:$B$32</c:f>
              <c:numCache>
                <c:formatCode>_("$"* #,##0.00_);_("$"* \(#,##0.00\);_("$"* "-"??_);_(@_)</c:formatCode>
                <c:ptCount val="13"/>
                <c:pt idx="1">
                  <c:v>315.48</c:v>
                </c:pt>
                <c:pt idx="2">
                  <c:v>1599.36</c:v>
                </c:pt>
                <c:pt idx="3">
                  <c:v>1586</c:v>
                </c:pt>
                <c:pt idx="4">
                  <c:v>1358.09</c:v>
                </c:pt>
                <c:pt idx="5">
                  <c:v>1839.81</c:v>
                </c:pt>
                <c:pt idx="6">
                  <c:v>1101.18</c:v>
                </c:pt>
                <c:pt idx="7">
                  <c:v>547.20000000000005</c:v>
                </c:pt>
                <c:pt idx="8">
                  <c:v>747</c:v>
                </c:pt>
                <c:pt idx="9">
                  <c:v>369</c:v>
                </c:pt>
                <c:pt idx="10">
                  <c:v>674.07</c:v>
                </c:pt>
                <c:pt idx="11">
                  <c:v>477.65</c:v>
                </c:pt>
                <c:pt idx="12">
                  <c:v>404.02</c:v>
                </c:pt>
              </c:numCache>
            </c:numRef>
          </c:val>
          <c:extLst xmlns:c16r2="http://schemas.microsoft.com/office/drawing/2015/06/chart">
            <c:ext xmlns:c16="http://schemas.microsoft.com/office/drawing/2014/chart" uri="{C3380CC4-5D6E-409C-BE32-E72D297353CC}">
              <c16:uniqueId val="{0000001A-A571-4E42-8245-FFBE8C9C0A6D}"/>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384629D-0D04-43B9-828D-07C3E7345071}" type="datetimeFigureOut">
              <a:rPr lang="en-US" smtClean="0"/>
              <a:t>11/30/2022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0EC95AE-4E9B-4B0C-A6A5-6871C9E01428}" type="slidenum">
              <a:rPr lang="en-US" smtClean="0"/>
              <a:t>‹#›</a:t>
            </a:fld>
            <a:endParaRPr lang="en-US"/>
          </a:p>
        </p:txBody>
      </p:sp>
    </p:spTree>
    <p:extLst>
      <p:ext uri="{BB962C8B-B14F-4D97-AF65-F5344CB8AC3E}">
        <p14:creationId xmlns:p14="http://schemas.microsoft.com/office/powerpoint/2010/main" val="36470496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13B4F9-1CF9-4EF3-B450-F0086720BB51}" type="datetimeFigureOut">
              <a:rPr lang="en-US" smtClean="0"/>
              <a:t>11/30/2022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59B6CB6C-2A07-48DC-BC44-A9162452C43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230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13B4F9-1CF9-4EF3-B450-F0086720BB5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6CB6C-2A07-48DC-BC44-A9162452C43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841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13B4F9-1CF9-4EF3-B450-F0086720BB5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6CB6C-2A07-48DC-BC44-A9162452C43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850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13B4F9-1CF9-4EF3-B450-F0086720BB5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6CB6C-2A07-48DC-BC44-A9162452C43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939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13B4F9-1CF9-4EF3-B450-F0086720BB5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6CB6C-2A07-48DC-BC44-A9162452C43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265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13B4F9-1CF9-4EF3-B450-F0086720BB51}"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B6CB6C-2A07-48DC-BC44-A9162452C43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700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13B4F9-1CF9-4EF3-B450-F0086720BB51}"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B6CB6C-2A07-48DC-BC44-A9162452C43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9021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13B4F9-1CF9-4EF3-B450-F0086720BB51}"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B6CB6C-2A07-48DC-BC44-A9162452C43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664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13B4F9-1CF9-4EF3-B450-F0086720BB51}"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B6CB6C-2A07-48DC-BC44-A9162452C43E}" type="slidenum">
              <a:rPr lang="en-US" smtClean="0"/>
              <a:t>‹#›</a:t>
            </a:fld>
            <a:endParaRPr lang="en-US"/>
          </a:p>
        </p:txBody>
      </p:sp>
    </p:spTree>
    <p:extLst>
      <p:ext uri="{BB962C8B-B14F-4D97-AF65-F5344CB8AC3E}">
        <p14:creationId xmlns:p14="http://schemas.microsoft.com/office/powerpoint/2010/main" val="1909632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13B4F9-1CF9-4EF3-B450-F0086720BB51}"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B6CB6C-2A07-48DC-BC44-A9162452C43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6783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713B4F9-1CF9-4EF3-B450-F0086720BB51}" type="datetimeFigureOut">
              <a:rPr lang="en-US" smtClean="0"/>
              <a:t>11/30/2022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59B6CB6C-2A07-48DC-BC44-A9162452C43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026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713B4F9-1CF9-4EF3-B450-F0086720BB51}" type="datetimeFigureOut">
              <a:rPr lang="en-US" smtClean="0"/>
              <a:t>11/30/2022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9B6CB6C-2A07-48DC-BC44-A9162452C43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62318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lacrossetribune.com/community/local-wisconsin-leaders-urge-state-to-change-how-local-governments-are-funded/article_59b92890-4fdc-11ed-925b-3f24843a9359.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justintarte.com/2011/12/top-10-questions-to-ask-yourself-in.html" TargetMode="External"/><Relationship Id="rId2" Type="http://schemas.openxmlformats.org/officeDocument/2006/relationships/image" Target="../media/image4.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541158-38A9-40A1-9316-96BF491700A1}"/>
              </a:ext>
            </a:extLst>
          </p:cNvPr>
          <p:cNvSpPr>
            <a:spLocks noGrp="1"/>
          </p:cNvSpPr>
          <p:nvPr>
            <p:ph type="ctrTitle"/>
          </p:nvPr>
        </p:nvSpPr>
        <p:spPr/>
        <p:txBody>
          <a:bodyPr>
            <a:normAutofit/>
          </a:bodyPr>
          <a:lstStyle/>
          <a:p>
            <a:r>
              <a:rPr lang="en-US" sz="4800" dirty="0"/>
              <a:t>2023 Proposed General Fund Budget for </a:t>
            </a:r>
            <a:br>
              <a:rPr lang="en-US" sz="4800" dirty="0"/>
            </a:br>
            <a:r>
              <a:rPr lang="en-US" sz="4800" dirty="0"/>
              <a:t>City of Weyauwega</a:t>
            </a:r>
          </a:p>
        </p:txBody>
      </p:sp>
      <p:sp>
        <p:nvSpPr>
          <p:cNvPr id="3" name="Subtitle 2">
            <a:extLst>
              <a:ext uri="{FF2B5EF4-FFF2-40B4-BE49-F238E27FC236}">
                <a16:creationId xmlns:a16="http://schemas.microsoft.com/office/drawing/2014/main" xmlns="" id="{61BB5674-9BCD-4F2F-B7AD-D6E18D9E7612}"/>
              </a:ext>
            </a:extLst>
          </p:cNvPr>
          <p:cNvSpPr>
            <a:spLocks noGrp="1"/>
          </p:cNvSpPr>
          <p:nvPr>
            <p:ph type="subTitle" idx="1"/>
          </p:nvPr>
        </p:nvSpPr>
        <p:spPr>
          <a:xfrm>
            <a:off x="2417780" y="3531204"/>
            <a:ext cx="8637072" cy="1271615"/>
          </a:xfrm>
        </p:spPr>
        <p:txBody>
          <a:bodyPr>
            <a:normAutofit fontScale="92500" lnSpcReduction="20000"/>
          </a:bodyPr>
          <a:lstStyle/>
          <a:p>
            <a:r>
              <a:rPr lang="en-US" i="1" dirty="0"/>
              <a:t>Presented by:</a:t>
            </a:r>
          </a:p>
          <a:p>
            <a:r>
              <a:rPr lang="en-US" i="1" dirty="0"/>
              <a:t>Jeremy Schroeder – City Administrator</a:t>
            </a:r>
          </a:p>
          <a:p>
            <a:r>
              <a:rPr lang="en-US" i="1" dirty="0"/>
              <a:t>October 24, 2022</a:t>
            </a:r>
          </a:p>
        </p:txBody>
      </p:sp>
      <p:pic>
        <p:nvPicPr>
          <p:cNvPr id="9" name="Picture 8">
            <a:extLst>
              <a:ext uri="{FF2B5EF4-FFF2-40B4-BE49-F238E27FC236}">
                <a16:creationId xmlns:a16="http://schemas.microsoft.com/office/drawing/2014/main" xmlns="" id="{25A29337-1F7D-487A-B0E2-6215ABC560C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2369415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A400AE-86A4-4CB7-8B76-31F52ED34440}"/>
              </a:ext>
            </a:extLst>
          </p:cNvPr>
          <p:cNvSpPr>
            <a:spLocks noGrp="1"/>
          </p:cNvSpPr>
          <p:nvPr>
            <p:ph type="title"/>
          </p:nvPr>
        </p:nvSpPr>
        <p:spPr/>
        <p:txBody>
          <a:bodyPr/>
          <a:lstStyle/>
          <a:p>
            <a:r>
              <a:rPr lang="en-US" dirty="0"/>
              <a:t>General Government Expenditures </a:t>
            </a:r>
            <a:br>
              <a:rPr lang="en-US" dirty="0"/>
            </a:br>
            <a:r>
              <a:rPr lang="en-US" dirty="0"/>
              <a:t>Cont.…</a:t>
            </a:r>
          </a:p>
        </p:txBody>
      </p:sp>
      <p:sp>
        <p:nvSpPr>
          <p:cNvPr id="3" name="Content Placeholder 2">
            <a:extLst>
              <a:ext uri="{FF2B5EF4-FFF2-40B4-BE49-F238E27FC236}">
                <a16:creationId xmlns:a16="http://schemas.microsoft.com/office/drawing/2014/main" xmlns="" id="{DAF59DFA-1EED-4EB7-8B93-85EE00B49E9D}"/>
              </a:ext>
            </a:extLst>
          </p:cNvPr>
          <p:cNvSpPr>
            <a:spLocks noGrp="1"/>
          </p:cNvSpPr>
          <p:nvPr>
            <p:ph idx="1"/>
          </p:nvPr>
        </p:nvSpPr>
        <p:spPr>
          <a:xfrm>
            <a:off x="1443266" y="2015732"/>
            <a:ext cx="9820479" cy="4069184"/>
          </a:xfrm>
        </p:spPr>
        <p:txBody>
          <a:bodyPr/>
          <a:lstStyle/>
          <a:p>
            <a:r>
              <a:rPr lang="en-US" dirty="0"/>
              <a:t>Breakdown of Operating Supply/Expenses $11,018.86 within Municipal Building</a:t>
            </a:r>
          </a:p>
          <a:p>
            <a:pPr marL="0" indent="0">
              <a:buNone/>
            </a:pPr>
            <a:endParaRPr lang="en-US" dirty="0"/>
          </a:p>
        </p:txBody>
      </p:sp>
      <p:pic>
        <p:nvPicPr>
          <p:cNvPr id="5" name="Picture 4">
            <a:extLst>
              <a:ext uri="{FF2B5EF4-FFF2-40B4-BE49-F238E27FC236}">
                <a16:creationId xmlns:a16="http://schemas.microsoft.com/office/drawing/2014/main" xmlns="" id="{D51DA14A-FB63-46F0-B63D-990BC20161F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graphicFrame>
        <p:nvGraphicFramePr>
          <p:cNvPr id="6" name="Chart 5"/>
          <p:cNvGraphicFramePr>
            <a:graphicFrameLocks/>
          </p:cNvGraphicFramePr>
          <p:nvPr>
            <p:extLst>
              <p:ext uri="{D42A27DB-BD31-4B8C-83A1-F6EECF244321}">
                <p14:modId xmlns:p14="http://schemas.microsoft.com/office/powerpoint/2010/main" val="3320048135"/>
              </p:ext>
            </p:extLst>
          </p:nvPr>
        </p:nvGraphicFramePr>
        <p:xfrm>
          <a:off x="2422380" y="2442433"/>
          <a:ext cx="8184659" cy="35697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41065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F8B04F-8F27-4C49-AC7D-A4DE6157E6DC}"/>
              </a:ext>
            </a:extLst>
          </p:cNvPr>
          <p:cNvSpPr>
            <a:spLocks noGrp="1"/>
          </p:cNvSpPr>
          <p:nvPr>
            <p:ph type="title"/>
          </p:nvPr>
        </p:nvSpPr>
        <p:spPr/>
        <p:txBody>
          <a:bodyPr/>
          <a:lstStyle/>
          <a:p>
            <a:r>
              <a:rPr lang="en-US" dirty="0"/>
              <a:t>Public Safety Expenditures</a:t>
            </a:r>
          </a:p>
        </p:txBody>
      </p:sp>
      <p:sp>
        <p:nvSpPr>
          <p:cNvPr id="3" name="Content Placeholder 2">
            <a:extLst>
              <a:ext uri="{FF2B5EF4-FFF2-40B4-BE49-F238E27FC236}">
                <a16:creationId xmlns:a16="http://schemas.microsoft.com/office/drawing/2014/main" xmlns="" id="{42ED678C-C3C0-481A-A338-0508EFBD350E}"/>
              </a:ext>
            </a:extLst>
          </p:cNvPr>
          <p:cNvSpPr>
            <a:spLocks noGrp="1"/>
          </p:cNvSpPr>
          <p:nvPr>
            <p:ph idx="1"/>
          </p:nvPr>
        </p:nvSpPr>
        <p:spPr/>
        <p:txBody>
          <a:bodyPr/>
          <a:lstStyle/>
          <a:p>
            <a:r>
              <a:rPr lang="en-US" dirty="0"/>
              <a:t>Gold Cross Ambulance – increase of $1.89/capita – for a increase of 12.51%</a:t>
            </a:r>
          </a:p>
          <a:p>
            <a:pPr lvl="1"/>
            <a:r>
              <a:rPr lang="en-US" dirty="0"/>
              <a:t>Increase due to fuel, health insurance and supply costs</a:t>
            </a:r>
          </a:p>
          <a:p>
            <a:r>
              <a:rPr lang="en-US" dirty="0"/>
              <a:t>Police – increase of 9.06%</a:t>
            </a:r>
          </a:p>
          <a:p>
            <a:pPr lvl="1"/>
            <a:r>
              <a:rPr lang="en-US" dirty="0"/>
              <a:t>Increase due to wages/benefits, fuel and maintenance</a:t>
            </a:r>
          </a:p>
          <a:p>
            <a:r>
              <a:rPr lang="en-US" dirty="0"/>
              <a:t>Fire – slight increase in allocation  – increase of .36%</a:t>
            </a:r>
          </a:p>
          <a:p>
            <a:r>
              <a:rPr lang="en-US" dirty="0"/>
              <a:t>Building Inspector – increase to better align – increase of 14.29%</a:t>
            </a:r>
          </a:p>
          <a:p>
            <a:r>
              <a:rPr lang="en-US" dirty="0"/>
              <a:t>Overall – 8.49% increase</a:t>
            </a:r>
          </a:p>
        </p:txBody>
      </p:sp>
      <p:pic>
        <p:nvPicPr>
          <p:cNvPr id="5" name="Picture 4">
            <a:extLst>
              <a:ext uri="{FF2B5EF4-FFF2-40B4-BE49-F238E27FC236}">
                <a16:creationId xmlns:a16="http://schemas.microsoft.com/office/drawing/2014/main" xmlns="" id="{BC4A981A-5324-473B-9939-1C9D04BFC56C}"/>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2309903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EFB19A-C0FD-4B29-9238-5A18FEEA9E9E}"/>
              </a:ext>
            </a:extLst>
          </p:cNvPr>
          <p:cNvSpPr>
            <a:spLocks noGrp="1"/>
          </p:cNvSpPr>
          <p:nvPr>
            <p:ph type="title"/>
          </p:nvPr>
        </p:nvSpPr>
        <p:spPr/>
        <p:txBody>
          <a:bodyPr/>
          <a:lstStyle/>
          <a:p>
            <a:r>
              <a:rPr lang="en-US" dirty="0"/>
              <a:t>Health &amp; Social Services Expenditures</a:t>
            </a:r>
          </a:p>
        </p:txBody>
      </p:sp>
      <p:sp>
        <p:nvSpPr>
          <p:cNvPr id="3" name="Content Placeholder 2">
            <a:extLst>
              <a:ext uri="{FF2B5EF4-FFF2-40B4-BE49-F238E27FC236}">
                <a16:creationId xmlns:a16="http://schemas.microsoft.com/office/drawing/2014/main" xmlns="" id="{354C43C3-205A-4B8B-AFBE-4D5ED0FE8D28}"/>
              </a:ext>
            </a:extLst>
          </p:cNvPr>
          <p:cNvSpPr>
            <a:spLocks noGrp="1"/>
          </p:cNvSpPr>
          <p:nvPr>
            <p:ph idx="1"/>
          </p:nvPr>
        </p:nvSpPr>
        <p:spPr/>
        <p:txBody>
          <a:bodyPr/>
          <a:lstStyle/>
          <a:p>
            <a:r>
              <a:rPr lang="en-US" dirty="0"/>
              <a:t>One slight increase made based on history</a:t>
            </a:r>
          </a:p>
          <a:p>
            <a:pPr lvl="1"/>
            <a:r>
              <a:rPr lang="en-US" dirty="0"/>
              <a:t>Increase to the animal pound – each year will vary</a:t>
            </a:r>
          </a:p>
          <a:p>
            <a:pPr lvl="1"/>
            <a:r>
              <a:rPr lang="en-US" dirty="0"/>
              <a:t>Cemetery Expenses – still budgeting the $5,000 as in 2022 even though wasn’t used</a:t>
            </a:r>
          </a:p>
          <a:p>
            <a:pPr lvl="2"/>
            <a:r>
              <a:rPr lang="en-US" dirty="0"/>
              <a:t>At some point (sooner than later) in the future the Oakwood Cemetery will be the city’s responsibility</a:t>
            </a:r>
          </a:p>
          <a:p>
            <a:pPr lvl="1"/>
            <a:r>
              <a:rPr lang="en-US" dirty="0"/>
              <a:t>Overall category increase of 5.13%</a:t>
            </a:r>
          </a:p>
        </p:txBody>
      </p:sp>
      <p:pic>
        <p:nvPicPr>
          <p:cNvPr id="5" name="Picture 4">
            <a:extLst>
              <a:ext uri="{FF2B5EF4-FFF2-40B4-BE49-F238E27FC236}">
                <a16:creationId xmlns:a16="http://schemas.microsoft.com/office/drawing/2014/main" xmlns="" id="{DDECD4FD-251F-4FD9-B270-ACA1D40630EF}"/>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59076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886EE4-FCAE-4F3C-955D-65DF420710CA}"/>
              </a:ext>
            </a:extLst>
          </p:cNvPr>
          <p:cNvSpPr>
            <a:spLocks noGrp="1"/>
          </p:cNvSpPr>
          <p:nvPr>
            <p:ph type="title"/>
          </p:nvPr>
        </p:nvSpPr>
        <p:spPr/>
        <p:txBody>
          <a:bodyPr/>
          <a:lstStyle/>
          <a:p>
            <a:r>
              <a:rPr lang="en-US" dirty="0"/>
              <a:t>Public Works Expenditures</a:t>
            </a:r>
          </a:p>
        </p:txBody>
      </p:sp>
      <p:sp>
        <p:nvSpPr>
          <p:cNvPr id="3" name="Content Placeholder 2">
            <a:extLst>
              <a:ext uri="{FF2B5EF4-FFF2-40B4-BE49-F238E27FC236}">
                <a16:creationId xmlns:a16="http://schemas.microsoft.com/office/drawing/2014/main" xmlns="" id="{0B8D0FAE-3CD8-4C9D-9EB3-AAA3C21F5B0E}"/>
              </a:ext>
            </a:extLst>
          </p:cNvPr>
          <p:cNvSpPr>
            <a:spLocks noGrp="1"/>
          </p:cNvSpPr>
          <p:nvPr>
            <p:ph idx="1"/>
          </p:nvPr>
        </p:nvSpPr>
        <p:spPr>
          <a:xfrm>
            <a:off x="1451579" y="1788023"/>
            <a:ext cx="9603275" cy="4105701"/>
          </a:xfrm>
        </p:spPr>
        <p:txBody>
          <a:bodyPr>
            <a:normAutofit/>
          </a:bodyPr>
          <a:lstStyle/>
          <a:p>
            <a:r>
              <a:rPr lang="en-US" dirty="0"/>
              <a:t>Contracted Services:</a:t>
            </a:r>
          </a:p>
          <a:p>
            <a:pPr lvl="1"/>
            <a:r>
              <a:rPr lang="en-US" dirty="0"/>
              <a:t>Street Sweeping, garbage &amp; recycling</a:t>
            </a:r>
          </a:p>
          <a:p>
            <a:pPr lvl="2"/>
            <a:r>
              <a:rPr lang="en-US" dirty="0"/>
              <a:t>All with significant increases due to:</a:t>
            </a:r>
          </a:p>
          <a:p>
            <a:pPr lvl="3"/>
            <a:r>
              <a:rPr lang="en-US" dirty="0"/>
              <a:t>Fuel, insurance, labor wages, supply and demand</a:t>
            </a:r>
          </a:p>
          <a:p>
            <a:r>
              <a:rPr lang="en-US" dirty="0"/>
              <a:t>Street Laborer is being decrease given one less employee in Public Works</a:t>
            </a:r>
          </a:p>
          <a:p>
            <a:r>
              <a:rPr lang="en-US" dirty="0"/>
              <a:t>Public Works Supervisor position eliminated</a:t>
            </a:r>
          </a:p>
          <a:p>
            <a:r>
              <a:rPr lang="en-US" dirty="0"/>
              <a:t>Slight decrease in snow/ice removal as more is done in house but can be a gamble</a:t>
            </a:r>
          </a:p>
          <a:p>
            <a:r>
              <a:rPr lang="en-US" dirty="0"/>
              <a:t>Yard waste site increase but may look at chipping every other year</a:t>
            </a:r>
          </a:p>
          <a:p>
            <a:r>
              <a:rPr lang="en-US" dirty="0"/>
              <a:t>Overall decrease of 1.54%</a:t>
            </a:r>
          </a:p>
        </p:txBody>
      </p:sp>
      <p:pic>
        <p:nvPicPr>
          <p:cNvPr id="5" name="Picture 4">
            <a:extLst>
              <a:ext uri="{FF2B5EF4-FFF2-40B4-BE49-F238E27FC236}">
                <a16:creationId xmlns:a16="http://schemas.microsoft.com/office/drawing/2014/main" xmlns="" id="{EBBE9E54-DB8A-4B10-B8F5-8D7D6F73BBF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443581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950483-05E0-414F-820F-E11347F3940C}"/>
              </a:ext>
            </a:extLst>
          </p:cNvPr>
          <p:cNvSpPr>
            <a:spLocks noGrp="1"/>
          </p:cNvSpPr>
          <p:nvPr>
            <p:ph type="title"/>
          </p:nvPr>
        </p:nvSpPr>
        <p:spPr/>
        <p:txBody>
          <a:bodyPr/>
          <a:lstStyle/>
          <a:p>
            <a:r>
              <a:rPr lang="en-US" dirty="0"/>
              <a:t>Leisure Activities/Education expenditures</a:t>
            </a:r>
          </a:p>
        </p:txBody>
      </p:sp>
      <p:sp>
        <p:nvSpPr>
          <p:cNvPr id="3" name="Content Placeholder 2">
            <a:extLst>
              <a:ext uri="{FF2B5EF4-FFF2-40B4-BE49-F238E27FC236}">
                <a16:creationId xmlns:a16="http://schemas.microsoft.com/office/drawing/2014/main" xmlns="" id="{F923FB1A-2A8C-49A3-974B-230CAB2C62AD}"/>
              </a:ext>
            </a:extLst>
          </p:cNvPr>
          <p:cNvSpPr>
            <a:spLocks noGrp="1"/>
          </p:cNvSpPr>
          <p:nvPr>
            <p:ph idx="1"/>
          </p:nvPr>
        </p:nvSpPr>
        <p:spPr/>
        <p:txBody>
          <a:bodyPr/>
          <a:lstStyle/>
          <a:p>
            <a:r>
              <a:rPr lang="en-US" dirty="0"/>
              <a:t>Library – decreased with no changes to services – decreased 6.52%</a:t>
            </a:r>
          </a:p>
          <a:p>
            <a:r>
              <a:rPr lang="en-US" dirty="0"/>
              <a:t>Swim Lake – slight increase for wages and supply costs – increase 2.33%</a:t>
            </a:r>
          </a:p>
          <a:p>
            <a:r>
              <a:rPr lang="en-US" dirty="0"/>
              <a:t>Increase to Recreation – so many needs here with very little dollars – increase 16.67%</a:t>
            </a:r>
          </a:p>
          <a:p>
            <a:r>
              <a:rPr lang="en-US" dirty="0"/>
              <a:t>This category continues to have significant needs – creativity and alternative funding is needed to accomplish needs</a:t>
            </a:r>
          </a:p>
          <a:p>
            <a:r>
              <a:rPr lang="en-US" dirty="0"/>
              <a:t>Overall decrease of 3.48%</a:t>
            </a:r>
          </a:p>
        </p:txBody>
      </p:sp>
      <p:pic>
        <p:nvPicPr>
          <p:cNvPr id="5" name="Picture 4">
            <a:extLst>
              <a:ext uri="{FF2B5EF4-FFF2-40B4-BE49-F238E27FC236}">
                <a16:creationId xmlns:a16="http://schemas.microsoft.com/office/drawing/2014/main" xmlns="" id="{F58D1ED0-05C6-4A96-B7A6-0BEC4882BA92}"/>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pic>
        <p:nvPicPr>
          <p:cNvPr id="6" name="Picture 5">
            <a:extLst>
              <a:ext uri="{FF2B5EF4-FFF2-40B4-BE49-F238E27FC236}">
                <a16:creationId xmlns:a16="http://schemas.microsoft.com/office/drawing/2014/main" xmlns="" id="{F58D1ED0-05C6-4A96-B7A6-0BEC4882BA92}"/>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4" y="312767"/>
            <a:ext cx="1360739" cy="983504"/>
          </a:xfrm>
          <a:prstGeom prst="rect">
            <a:avLst/>
          </a:prstGeom>
        </p:spPr>
      </p:pic>
    </p:spTree>
    <p:extLst>
      <p:ext uri="{BB962C8B-B14F-4D97-AF65-F5344CB8AC3E}">
        <p14:creationId xmlns:p14="http://schemas.microsoft.com/office/powerpoint/2010/main" val="1530285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General Expenses</a:t>
            </a:r>
          </a:p>
        </p:txBody>
      </p:sp>
      <p:sp>
        <p:nvSpPr>
          <p:cNvPr id="3" name="Content Placeholder 2"/>
          <p:cNvSpPr>
            <a:spLocks noGrp="1"/>
          </p:cNvSpPr>
          <p:nvPr>
            <p:ph idx="1"/>
          </p:nvPr>
        </p:nvSpPr>
        <p:spPr/>
        <p:txBody>
          <a:bodyPr/>
          <a:lstStyle/>
          <a:p>
            <a:r>
              <a:rPr lang="en-US" dirty="0"/>
              <a:t>Increase to tree maintenance – significant needs…increase 33.33%</a:t>
            </a:r>
          </a:p>
          <a:p>
            <a:r>
              <a:rPr lang="en-US" dirty="0"/>
              <a:t>Slight increase to Industrial Development due to electricity price increase</a:t>
            </a:r>
          </a:p>
          <a:p>
            <a:r>
              <a:rPr lang="en-US" dirty="0"/>
              <a:t>Overall increase – 10.95%</a:t>
            </a:r>
          </a:p>
        </p:txBody>
      </p:sp>
      <p:pic>
        <p:nvPicPr>
          <p:cNvPr id="4" name="Picture 3">
            <a:extLst>
              <a:ext uri="{FF2B5EF4-FFF2-40B4-BE49-F238E27FC236}">
                <a16:creationId xmlns:a16="http://schemas.microsoft.com/office/drawing/2014/main" xmlns="" id="{F58D1ED0-05C6-4A96-B7A6-0BEC4882BA92}"/>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4" y="312767"/>
            <a:ext cx="1360739" cy="983504"/>
          </a:xfrm>
          <a:prstGeom prst="rect">
            <a:avLst/>
          </a:prstGeom>
        </p:spPr>
      </p:pic>
    </p:spTree>
    <p:extLst>
      <p:ext uri="{BB962C8B-B14F-4D97-AF65-F5344CB8AC3E}">
        <p14:creationId xmlns:p14="http://schemas.microsoft.com/office/powerpoint/2010/main" val="2822591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8C3F17-D776-423A-A204-CB4237DD5994}"/>
              </a:ext>
            </a:extLst>
          </p:cNvPr>
          <p:cNvSpPr>
            <a:spLocks noGrp="1"/>
          </p:cNvSpPr>
          <p:nvPr>
            <p:ph type="title"/>
          </p:nvPr>
        </p:nvSpPr>
        <p:spPr/>
        <p:txBody>
          <a:bodyPr/>
          <a:lstStyle/>
          <a:p>
            <a:r>
              <a:rPr lang="en-US" dirty="0"/>
              <a:t>Capitol improvements</a:t>
            </a:r>
          </a:p>
        </p:txBody>
      </p:sp>
      <p:sp>
        <p:nvSpPr>
          <p:cNvPr id="3" name="Content Placeholder 2">
            <a:extLst>
              <a:ext uri="{FF2B5EF4-FFF2-40B4-BE49-F238E27FC236}">
                <a16:creationId xmlns:a16="http://schemas.microsoft.com/office/drawing/2014/main" xmlns="" id="{DFB3B9F4-7D9C-41EE-8470-989F1FC26B5E}"/>
              </a:ext>
            </a:extLst>
          </p:cNvPr>
          <p:cNvSpPr>
            <a:spLocks noGrp="1"/>
          </p:cNvSpPr>
          <p:nvPr>
            <p:ph idx="1"/>
          </p:nvPr>
        </p:nvSpPr>
        <p:spPr/>
        <p:txBody>
          <a:bodyPr/>
          <a:lstStyle/>
          <a:p>
            <a:r>
              <a:rPr lang="en-US" dirty="0"/>
              <a:t>Decrease of - 4.65%</a:t>
            </a:r>
          </a:p>
          <a:p>
            <a:pPr lvl="1"/>
            <a:r>
              <a:rPr lang="en-US" dirty="0"/>
              <a:t>Had to reduce $8,000 from 2021</a:t>
            </a:r>
          </a:p>
          <a:p>
            <a:pPr lvl="1"/>
            <a:r>
              <a:rPr lang="en-US" dirty="0"/>
              <a:t>Still will be able to accomplish some capitol projects </a:t>
            </a:r>
          </a:p>
          <a:p>
            <a:pPr lvl="1"/>
            <a:r>
              <a:rPr lang="en-US" dirty="0"/>
              <a:t>Need to look for more grants/donations in order to update needed recreation projects</a:t>
            </a:r>
          </a:p>
          <a:p>
            <a:pPr lvl="2"/>
            <a:r>
              <a:rPr lang="en-US" dirty="0"/>
              <a:t>Alternative/creative funding continues to be key for projects!</a:t>
            </a:r>
          </a:p>
        </p:txBody>
      </p:sp>
      <p:pic>
        <p:nvPicPr>
          <p:cNvPr id="5" name="Picture 4">
            <a:extLst>
              <a:ext uri="{FF2B5EF4-FFF2-40B4-BE49-F238E27FC236}">
                <a16:creationId xmlns:a16="http://schemas.microsoft.com/office/drawing/2014/main" xmlns="" id="{49467DD7-C802-43ED-94D1-34C328E69096}"/>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2613714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112566245"/>
              </p:ext>
            </p:extLst>
          </p:nvPr>
        </p:nvGraphicFramePr>
        <p:xfrm>
          <a:off x="2310938" y="50406"/>
          <a:ext cx="7340137" cy="6086870"/>
        </p:xfrm>
        <a:graphic>
          <a:graphicData uri="http://schemas.openxmlformats.org/presentationml/2006/ole">
            <mc:AlternateContent xmlns:mc="http://schemas.openxmlformats.org/markup-compatibility/2006">
              <mc:Choice xmlns:v="urn:schemas-microsoft-com:vml" Requires="v">
                <p:oleObj spid="_x0000_s1027" name="Worksheet" r:id="rId3" imgW="5124592" imgH="6867472" progId="Excel.Sheet.12">
                  <p:embed/>
                </p:oleObj>
              </mc:Choice>
              <mc:Fallback>
                <p:oleObj name="Worksheet" r:id="rId3" imgW="5124592" imgH="6867472" progId="Excel.Sheet.12">
                  <p:embed/>
                  <p:pic>
                    <p:nvPicPr>
                      <p:cNvPr id="0" name=""/>
                      <p:cNvPicPr/>
                      <p:nvPr/>
                    </p:nvPicPr>
                    <p:blipFill>
                      <a:blip r:embed="rId4"/>
                      <a:stretch>
                        <a:fillRect/>
                      </a:stretch>
                    </p:blipFill>
                    <p:spPr>
                      <a:xfrm>
                        <a:off x="2310938" y="50406"/>
                        <a:ext cx="7340137" cy="6086870"/>
                      </a:xfrm>
                      <a:prstGeom prst="rect">
                        <a:avLst/>
                      </a:prstGeom>
                    </p:spPr>
                  </p:pic>
                </p:oleObj>
              </mc:Fallback>
            </mc:AlternateContent>
          </a:graphicData>
        </a:graphic>
      </p:graphicFrame>
    </p:spTree>
    <p:extLst>
      <p:ext uri="{BB962C8B-B14F-4D97-AF65-F5344CB8AC3E}">
        <p14:creationId xmlns:p14="http://schemas.microsoft.com/office/powerpoint/2010/main" val="3134960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FDEFC8-9E3A-47FE-B00A-12ADDA96714F}"/>
              </a:ext>
            </a:extLst>
          </p:cNvPr>
          <p:cNvSpPr>
            <a:spLocks noGrp="1"/>
          </p:cNvSpPr>
          <p:nvPr>
            <p:ph type="title"/>
          </p:nvPr>
        </p:nvSpPr>
        <p:spPr/>
        <p:txBody>
          <a:bodyPr/>
          <a:lstStyle/>
          <a:p>
            <a:r>
              <a:rPr lang="en-US" dirty="0"/>
              <a:t>General debt service</a:t>
            </a:r>
          </a:p>
        </p:txBody>
      </p:sp>
      <p:sp>
        <p:nvSpPr>
          <p:cNvPr id="3" name="Content Placeholder 2">
            <a:extLst>
              <a:ext uri="{FF2B5EF4-FFF2-40B4-BE49-F238E27FC236}">
                <a16:creationId xmlns:a16="http://schemas.microsoft.com/office/drawing/2014/main" xmlns="" id="{B6D68BB7-B254-4459-AF77-A25C7223B042}"/>
              </a:ext>
            </a:extLst>
          </p:cNvPr>
          <p:cNvSpPr>
            <a:spLocks noGrp="1"/>
          </p:cNvSpPr>
          <p:nvPr>
            <p:ph idx="1"/>
          </p:nvPr>
        </p:nvSpPr>
        <p:spPr/>
        <p:txBody>
          <a:bodyPr/>
          <a:lstStyle/>
          <a:p>
            <a:r>
              <a:rPr lang="en-US" dirty="0"/>
              <a:t>Continued payment on General Obligation Bond Principal - $150, 000</a:t>
            </a:r>
          </a:p>
          <a:p>
            <a:r>
              <a:rPr lang="en-US" dirty="0"/>
              <a:t>Continued payment of General Obligation Bond Interest - $57,338</a:t>
            </a:r>
          </a:p>
        </p:txBody>
      </p:sp>
      <p:pic>
        <p:nvPicPr>
          <p:cNvPr id="5" name="Picture 4">
            <a:extLst>
              <a:ext uri="{FF2B5EF4-FFF2-40B4-BE49-F238E27FC236}">
                <a16:creationId xmlns:a16="http://schemas.microsoft.com/office/drawing/2014/main" xmlns="" id="{E08F0999-ED55-45F8-8A20-61D47C4E901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3508995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06E56B-0862-457F-8278-28C41E822A8C}"/>
              </a:ext>
            </a:extLst>
          </p:cNvPr>
          <p:cNvSpPr>
            <a:spLocks noGrp="1"/>
          </p:cNvSpPr>
          <p:nvPr>
            <p:ph type="title"/>
          </p:nvPr>
        </p:nvSpPr>
        <p:spPr/>
        <p:txBody>
          <a:bodyPr/>
          <a:lstStyle/>
          <a:p>
            <a:r>
              <a:rPr lang="en-US" dirty="0"/>
              <a:t>Total proposed 2023 general fund expenditures</a:t>
            </a:r>
          </a:p>
        </p:txBody>
      </p:sp>
      <p:sp>
        <p:nvSpPr>
          <p:cNvPr id="3" name="Content Placeholder 2">
            <a:extLst>
              <a:ext uri="{FF2B5EF4-FFF2-40B4-BE49-F238E27FC236}">
                <a16:creationId xmlns:a16="http://schemas.microsoft.com/office/drawing/2014/main" xmlns="" id="{2D9A36E3-394E-49B0-9E29-E39D16EC6E0B}"/>
              </a:ext>
            </a:extLst>
          </p:cNvPr>
          <p:cNvSpPr>
            <a:spLocks noGrp="1"/>
          </p:cNvSpPr>
          <p:nvPr>
            <p:ph idx="1"/>
          </p:nvPr>
        </p:nvSpPr>
        <p:spPr/>
        <p:txBody>
          <a:bodyPr/>
          <a:lstStyle/>
          <a:p>
            <a:r>
              <a:rPr lang="en-US" dirty="0"/>
              <a:t>Total - $2,105,261.00</a:t>
            </a:r>
          </a:p>
          <a:p>
            <a:pPr lvl="1"/>
            <a:r>
              <a:rPr lang="en-US" dirty="0"/>
              <a:t>An increase of 2.51% from 2022</a:t>
            </a:r>
          </a:p>
        </p:txBody>
      </p:sp>
      <p:pic>
        <p:nvPicPr>
          <p:cNvPr id="5" name="Picture 4">
            <a:extLst>
              <a:ext uri="{FF2B5EF4-FFF2-40B4-BE49-F238E27FC236}">
                <a16:creationId xmlns:a16="http://schemas.microsoft.com/office/drawing/2014/main" xmlns="" id="{00223F9C-9BB1-40D8-85EB-8884F176763E}"/>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549665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963F99-33D0-4717-A899-99E1E46AF5B9}"/>
              </a:ext>
            </a:extLst>
          </p:cNvPr>
          <p:cNvSpPr>
            <a:spLocks noGrp="1"/>
          </p:cNvSpPr>
          <p:nvPr>
            <p:ph type="ctrTitle"/>
          </p:nvPr>
        </p:nvSpPr>
        <p:spPr>
          <a:xfrm>
            <a:off x="1917577" y="802298"/>
            <a:ext cx="9137275" cy="2541431"/>
          </a:xfrm>
        </p:spPr>
        <p:txBody>
          <a:bodyPr>
            <a:normAutofit/>
          </a:bodyPr>
          <a:lstStyle/>
          <a:p>
            <a:pPr algn="ctr"/>
            <a:r>
              <a:rPr lang="en-US" sz="5000" dirty="0"/>
              <a:t>City of Weyauwega </a:t>
            </a:r>
            <a:br>
              <a:rPr lang="en-US" sz="5000" dirty="0"/>
            </a:br>
            <a:r>
              <a:rPr lang="en-US" sz="5000" dirty="0"/>
              <a:t>mission &amp; Vision Statements</a:t>
            </a:r>
          </a:p>
        </p:txBody>
      </p:sp>
      <p:sp>
        <p:nvSpPr>
          <p:cNvPr id="3" name="Subtitle 2">
            <a:extLst>
              <a:ext uri="{FF2B5EF4-FFF2-40B4-BE49-F238E27FC236}">
                <a16:creationId xmlns:a16="http://schemas.microsoft.com/office/drawing/2014/main" xmlns="" id="{DDB2CD3C-E595-41AE-B18D-4DF5A20EA6DF}"/>
              </a:ext>
            </a:extLst>
          </p:cNvPr>
          <p:cNvSpPr>
            <a:spLocks noGrp="1"/>
          </p:cNvSpPr>
          <p:nvPr>
            <p:ph type="subTitle" idx="1"/>
          </p:nvPr>
        </p:nvSpPr>
        <p:spPr>
          <a:xfrm>
            <a:off x="2417780" y="3531204"/>
            <a:ext cx="8637072" cy="2230404"/>
          </a:xfrm>
        </p:spPr>
        <p:txBody>
          <a:bodyPr>
            <a:normAutofit/>
          </a:bodyPr>
          <a:lstStyle/>
          <a:p>
            <a:pPr algn="ctr"/>
            <a:r>
              <a:rPr lang="en-US" sz="1600" cap="none" dirty="0">
                <a:solidFill>
                  <a:srgbClr val="008000"/>
                </a:solidFill>
              </a:rPr>
              <a:t>The City of Weyauwega will continue to embrace its great heritage and history while actively researching, attracting and implementing new opportunities and business for residents and guests to improve their quality of life through cost effective quality public services, great community events and recreational activities appropriate for all ages and cultures. </a:t>
            </a:r>
          </a:p>
          <a:p>
            <a:pPr algn="ctr"/>
            <a:endParaRPr lang="en-US" sz="1600" cap="none" dirty="0">
              <a:solidFill>
                <a:srgbClr val="008000"/>
              </a:solidFill>
            </a:endParaRPr>
          </a:p>
          <a:p>
            <a:pPr algn="ctr"/>
            <a:r>
              <a:rPr lang="en-US" sz="1600" cap="none" dirty="0">
                <a:solidFill>
                  <a:srgbClr val="008000"/>
                </a:solidFill>
              </a:rPr>
              <a:t>The City of Weyauwega strives to sustain a safe quality of life encompassed with its rich history.</a:t>
            </a:r>
          </a:p>
        </p:txBody>
      </p:sp>
      <p:pic>
        <p:nvPicPr>
          <p:cNvPr id="5" name="Picture 4">
            <a:extLst>
              <a:ext uri="{FF2B5EF4-FFF2-40B4-BE49-F238E27FC236}">
                <a16:creationId xmlns:a16="http://schemas.microsoft.com/office/drawing/2014/main" xmlns="" id="{0853CB4D-15CD-4AAB-89A6-85E5D1B903E1}"/>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3155656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61C2DD-933D-4F4D-B6AA-380622E6B995}"/>
              </a:ext>
            </a:extLst>
          </p:cNvPr>
          <p:cNvSpPr>
            <a:spLocks noGrp="1"/>
          </p:cNvSpPr>
          <p:nvPr>
            <p:ph type="title"/>
          </p:nvPr>
        </p:nvSpPr>
        <p:spPr/>
        <p:txBody>
          <a:bodyPr/>
          <a:lstStyle/>
          <a:p>
            <a:r>
              <a:rPr lang="en-US" dirty="0"/>
              <a:t>2023 Proposed general fund budget revenues</a:t>
            </a:r>
          </a:p>
        </p:txBody>
      </p:sp>
      <p:pic>
        <p:nvPicPr>
          <p:cNvPr id="4" name="Picture 3">
            <a:extLst>
              <a:ext uri="{FF2B5EF4-FFF2-40B4-BE49-F238E27FC236}">
                <a16:creationId xmlns:a16="http://schemas.microsoft.com/office/drawing/2014/main" xmlns="" id="{F78A2B54-E7F5-4AB2-A868-64375FEBE87B}"/>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1207377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817491-E142-4AC0-A961-6DA492D467DF}"/>
              </a:ext>
            </a:extLst>
          </p:cNvPr>
          <p:cNvSpPr>
            <a:spLocks noGrp="1"/>
          </p:cNvSpPr>
          <p:nvPr>
            <p:ph type="title"/>
          </p:nvPr>
        </p:nvSpPr>
        <p:spPr/>
        <p:txBody>
          <a:bodyPr/>
          <a:lstStyle/>
          <a:p>
            <a:r>
              <a:rPr lang="en-US" dirty="0"/>
              <a:t>Tax Revenues</a:t>
            </a:r>
          </a:p>
        </p:txBody>
      </p:sp>
      <p:sp>
        <p:nvSpPr>
          <p:cNvPr id="3" name="Content Placeholder 2">
            <a:extLst>
              <a:ext uri="{FF2B5EF4-FFF2-40B4-BE49-F238E27FC236}">
                <a16:creationId xmlns:a16="http://schemas.microsoft.com/office/drawing/2014/main" xmlns="" id="{11834BD2-918D-4330-99C0-6BC6F666765C}"/>
              </a:ext>
            </a:extLst>
          </p:cNvPr>
          <p:cNvSpPr>
            <a:spLocks noGrp="1"/>
          </p:cNvSpPr>
          <p:nvPr>
            <p:ph idx="1"/>
          </p:nvPr>
        </p:nvSpPr>
        <p:spPr/>
        <p:txBody>
          <a:bodyPr/>
          <a:lstStyle/>
          <a:p>
            <a:r>
              <a:rPr lang="en-US" dirty="0"/>
              <a:t>A slight increase of </a:t>
            </a:r>
            <a:r>
              <a:rPr lang="en-US" dirty="0" smtClean="0"/>
              <a:t>2.42%</a:t>
            </a:r>
            <a:endParaRPr lang="en-US" dirty="0"/>
          </a:p>
          <a:p>
            <a:r>
              <a:rPr lang="en-US" smtClean="0"/>
              <a:t>TIF </a:t>
            </a:r>
            <a:r>
              <a:rPr lang="en-US" dirty="0"/>
              <a:t>District Tax will need to be verified when Tax Increment Worksheet is released and submitted </a:t>
            </a:r>
          </a:p>
          <a:p>
            <a:pPr marL="0" indent="0">
              <a:buNone/>
            </a:pPr>
            <a:endParaRPr lang="en-US" dirty="0"/>
          </a:p>
        </p:txBody>
      </p:sp>
      <p:pic>
        <p:nvPicPr>
          <p:cNvPr id="5" name="Picture 4">
            <a:extLst>
              <a:ext uri="{FF2B5EF4-FFF2-40B4-BE49-F238E27FC236}">
                <a16:creationId xmlns:a16="http://schemas.microsoft.com/office/drawing/2014/main" xmlns="" id="{3506303A-69C8-4FD9-965B-3811FF5A90F7}"/>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1900697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E475EA-268C-4CEF-9373-B61C484ACD11}"/>
              </a:ext>
            </a:extLst>
          </p:cNvPr>
          <p:cNvSpPr>
            <a:spLocks noGrp="1"/>
          </p:cNvSpPr>
          <p:nvPr>
            <p:ph type="title"/>
          </p:nvPr>
        </p:nvSpPr>
        <p:spPr/>
        <p:txBody>
          <a:bodyPr/>
          <a:lstStyle/>
          <a:p>
            <a:r>
              <a:rPr lang="en-US" dirty="0"/>
              <a:t>Intergovernmental revenues</a:t>
            </a:r>
          </a:p>
        </p:txBody>
      </p:sp>
      <p:sp>
        <p:nvSpPr>
          <p:cNvPr id="3" name="Content Placeholder 2">
            <a:extLst>
              <a:ext uri="{FF2B5EF4-FFF2-40B4-BE49-F238E27FC236}">
                <a16:creationId xmlns:a16="http://schemas.microsoft.com/office/drawing/2014/main" xmlns="" id="{8D30E365-1DFF-411C-B203-FBCC3AB7323E}"/>
              </a:ext>
            </a:extLst>
          </p:cNvPr>
          <p:cNvSpPr>
            <a:spLocks noGrp="1"/>
          </p:cNvSpPr>
          <p:nvPr>
            <p:ph idx="1"/>
          </p:nvPr>
        </p:nvSpPr>
        <p:spPr/>
        <p:txBody>
          <a:bodyPr/>
          <a:lstStyle/>
          <a:p>
            <a:r>
              <a:rPr lang="en-US" dirty="0"/>
              <a:t>A slight increase overall 1.86% in this category for several reasons:</a:t>
            </a:r>
          </a:p>
          <a:p>
            <a:pPr lvl="1"/>
            <a:r>
              <a:rPr lang="en-US" dirty="0"/>
              <a:t>Expenditure restraint is back for 2023 totaling $23,377</a:t>
            </a:r>
          </a:p>
          <a:p>
            <a:pPr lvl="2"/>
            <a:r>
              <a:rPr lang="en-US" dirty="0"/>
              <a:t>Expenditure Restraint provides unrestricted aid to qualifying municipalities that limit growth in spending</a:t>
            </a:r>
          </a:p>
          <a:p>
            <a:pPr lvl="1"/>
            <a:r>
              <a:rPr lang="en-US" dirty="0"/>
              <a:t>Transportation aid slight increase of 4.94%</a:t>
            </a:r>
          </a:p>
          <a:p>
            <a:pPr lvl="1"/>
            <a:r>
              <a:rPr lang="en-US" dirty="0"/>
              <a:t>Recycling grant estimated at same – waiting for final award </a:t>
            </a:r>
          </a:p>
          <a:p>
            <a:pPr lvl="1"/>
            <a:r>
              <a:rPr lang="en-US" dirty="0"/>
              <a:t>Library aid is down – 13.84%</a:t>
            </a:r>
          </a:p>
          <a:p>
            <a:pPr lvl="1"/>
            <a:r>
              <a:rPr lang="en-US" dirty="0"/>
              <a:t>Personal Property aid remains at - $2,293</a:t>
            </a:r>
          </a:p>
        </p:txBody>
      </p:sp>
      <p:pic>
        <p:nvPicPr>
          <p:cNvPr id="5" name="Picture 4">
            <a:extLst>
              <a:ext uri="{FF2B5EF4-FFF2-40B4-BE49-F238E27FC236}">
                <a16:creationId xmlns:a16="http://schemas.microsoft.com/office/drawing/2014/main" xmlns="" id="{97A815BF-60B7-4ED7-83CC-27B3A1CC6E5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3663716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F242A0-960C-4BBD-9D32-8F5C78731D15}"/>
              </a:ext>
            </a:extLst>
          </p:cNvPr>
          <p:cNvSpPr>
            <a:spLocks noGrp="1"/>
          </p:cNvSpPr>
          <p:nvPr>
            <p:ph type="title"/>
          </p:nvPr>
        </p:nvSpPr>
        <p:spPr/>
        <p:txBody>
          <a:bodyPr/>
          <a:lstStyle/>
          <a:p>
            <a:r>
              <a:rPr lang="en-US" dirty="0"/>
              <a:t>Regulation &amp; Compliance Revenues</a:t>
            </a:r>
          </a:p>
        </p:txBody>
      </p:sp>
      <p:sp>
        <p:nvSpPr>
          <p:cNvPr id="3" name="Content Placeholder 2">
            <a:extLst>
              <a:ext uri="{FF2B5EF4-FFF2-40B4-BE49-F238E27FC236}">
                <a16:creationId xmlns:a16="http://schemas.microsoft.com/office/drawing/2014/main" xmlns="" id="{E74DAB25-1C1F-4CED-B7F1-D946718B8E4F}"/>
              </a:ext>
            </a:extLst>
          </p:cNvPr>
          <p:cNvSpPr>
            <a:spLocks noGrp="1"/>
          </p:cNvSpPr>
          <p:nvPr>
            <p:ph idx="1"/>
          </p:nvPr>
        </p:nvSpPr>
        <p:spPr/>
        <p:txBody>
          <a:bodyPr/>
          <a:lstStyle/>
          <a:p>
            <a:r>
              <a:rPr lang="en-US" dirty="0"/>
              <a:t>Very little change overall – some shifting and moving to better align.</a:t>
            </a:r>
          </a:p>
          <a:p>
            <a:r>
              <a:rPr lang="en-US" dirty="0"/>
              <a:t>Court Penalties &amp; costs are down – good as people are behaving</a:t>
            </a:r>
            <a:r>
              <a:rPr lang="en-US" dirty="0">
                <a:sym typeface="Wingdings" panose="05000000000000000000" pitchFamily="2" charset="2"/>
              </a:rPr>
              <a:t></a:t>
            </a:r>
            <a:endParaRPr lang="en-US" dirty="0"/>
          </a:p>
          <a:p>
            <a:r>
              <a:rPr lang="en-US" dirty="0"/>
              <a:t>Overall increase – .12%</a:t>
            </a:r>
          </a:p>
        </p:txBody>
      </p:sp>
      <p:pic>
        <p:nvPicPr>
          <p:cNvPr id="5" name="Picture 4">
            <a:extLst>
              <a:ext uri="{FF2B5EF4-FFF2-40B4-BE49-F238E27FC236}">
                <a16:creationId xmlns:a16="http://schemas.microsoft.com/office/drawing/2014/main" xmlns="" id="{4A9F326B-7F91-4ED9-AE14-72CCA1CA842B}"/>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312870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E4526A-77F7-4843-954B-3D1D4862A8F8}"/>
              </a:ext>
            </a:extLst>
          </p:cNvPr>
          <p:cNvSpPr>
            <a:spLocks noGrp="1"/>
          </p:cNvSpPr>
          <p:nvPr>
            <p:ph type="title"/>
          </p:nvPr>
        </p:nvSpPr>
        <p:spPr/>
        <p:txBody>
          <a:bodyPr/>
          <a:lstStyle/>
          <a:p>
            <a:r>
              <a:rPr lang="en-US" dirty="0"/>
              <a:t>Charges for services revenues</a:t>
            </a:r>
          </a:p>
        </p:txBody>
      </p:sp>
      <p:sp>
        <p:nvSpPr>
          <p:cNvPr id="3" name="Content Placeholder 2">
            <a:extLst>
              <a:ext uri="{FF2B5EF4-FFF2-40B4-BE49-F238E27FC236}">
                <a16:creationId xmlns:a16="http://schemas.microsoft.com/office/drawing/2014/main" xmlns="" id="{D622ADE2-4372-46A6-877D-C994E4D44C13}"/>
              </a:ext>
            </a:extLst>
          </p:cNvPr>
          <p:cNvSpPr>
            <a:spLocks noGrp="1"/>
          </p:cNvSpPr>
          <p:nvPr>
            <p:ph idx="1"/>
          </p:nvPr>
        </p:nvSpPr>
        <p:spPr/>
        <p:txBody>
          <a:bodyPr/>
          <a:lstStyle/>
          <a:p>
            <a:r>
              <a:rPr lang="en-US" dirty="0"/>
              <a:t>Increase in refuse collection to accommodate increases due to fuel.</a:t>
            </a:r>
          </a:p>
          <a:p>
            <a:r>
              <a:rPr lang="en-US" dirty="0"/>
              <a:t>Slight increase in Swim Lake Fees noting success of swim lessons via Summer School</a:t>
            </a:r>
          </a:p>
          <a:p>
            <a:r>
              <a:rPr lang="en-US" dirty="0"/>
              <a:t>Decrease in room rent as Nutrition Site agreement isn’t being renewed – down 27.27%</a:t>
            </a:r>
          </a:p>
          <a:p>
            <a:r>
              <a:rPr lang="en-US" dirty="0"/>
              <a:t>Other items slightly lowered to better align</a:t>
            </a:r>
          </a:p>
          <a:p>
            <a:pPr lvl="1"/>
            <a:r>
              <a:rPr lang="en-US" dirty="0"/>
              <a:t>Park Shelter rent is still down compared to before pandemic</a:t>
            </a:r>
          </a:p>
          <a:p>
            <a:r>
              <a:rPr lang="en-US" dirty="0"/>
              <a:t>Overall increase – 12.68%</a:t>
            </a:r>
          </a:p>
        </p:txBody>
      </p:sp>
      <p:pic>
        <p:nvPicPr>
          <p:cNvPr id="5" name="Picture 4">
            <a:extLst>
              <a:ext uri="{FF2B5EF4-FFF2-40B4-BE49-F238E27FC236}">
                <a16:creationId xmlns:a16="http://schemas.microsoft.com/office/drawing/2014/main" xmlns="" id="{A98DE260-487F-4D6A-AB4E-75E5CBE8494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1623949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1AB85F-1E29-4390-A2BD-5CBC8457F5C3}"/>
              </a:ext>
            </a:extLst>
          </p:cNvPr>
          <p:cNvSpPr>
            <a:spLocks noGrp="1"/>
          </p:cNvSpPr>
          <p:nvPr>
            <p:ph type="title"/>
          </p:nvPr>
        </p:nvSpPr>
        <p:spPr/>
        <p:txBody>
          <a:bodyPr/>
          <a:lstStyle/>
          <a:p>
            <a:r>
              <a:rPr lang="en-US" dirty="0"/>
              <a:t>Other general &amp; Commercial revenues</a:t>
            </a:r>
          </a:p>
        </p:txBody>
      </p:sp>
      <p:sp>
        <p:nvSpPr>
          <p:cNvPr id="3" name="Content Placeholder 2">
            <a:extLst>
              <a:ext uri="{FF2B5EF4-FFF2-40B4-BE49-F238E27FC236}">
                <a16:creationId xmlns:a16="http://schemas.microsoft.com/office/drawing/2014/main" xmlns="" id="{E9ED62F6-04B4-4724-872D-9A8597DBCACB}"/>
              </a:ext>
            </a:extLst>
          </p:cNvPr>
          <p:cNvSpPr>
            <a:spLocks noGrp="1"/>
          </p:cNvSpPr>
          <p:nvPr>
            <p:ph idx="1"/>
          </p:nvPr>
        </p:nvSpPr>
        <p:spPr/>
        <p:txBody>
          <a:bodyPr/>
          <a:lstStyle/>
          <a:p>
            <a:r>
              <a:rPr lang="en-US" dirty="0"/>
              <a:t>Only two areas saw any change in these two categories</a:t>
            </a:r>
          </a:p>
          <a:p>
            <a:pPr lvl="1"/>
            <a:r>
              <a:rPr lang="en-US" dirty="0"/>
              <a:t>Increase to Interest on General Fund Investments noting higher interest rates</a:t>
            </a:r>
          </a:p>
          <a:p>
            <a:pPr lvl="1"/>
            <a:r>
              <a:rPr lang="en-US" dirty="0"/>
              <a:t>Slight decrease in Miscellaneous to better align</a:t>
            </a:r>
          </a:p>
          <a:p>
            <a:r>
              <a:rPr lang="en-US" dirty="0"/>
              <a:t>Overall decrease – 9.90%</a:t>
            </a:r>
          </a:p>
        </p:txBody>
      </p:sp>
      <p:pic>
        <p:nvPicPr>
          <p:cNvPr id="5" name="Picture 4">
            <a:extLst>
              <a:ext uri="{FF2B5EF4-FFF2-40B4-BE49-F238E27FC236}">
                <a16:creationId xmlns:a16="http://schemas.microsoft.com/office/drawing/2014/main" xmlns="" id="{8961E980-846A-4AE1-8DB2-3A24C9A4AFE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3592991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7C5C13-7B8C-4EEC-AA2B-A52D8F43756D}"/>
              </a:ext>
            </a:extLst>
          </p:cNvPr>
          <p:cNvSpPr>
            <a:spLocks noGrp="1"/>
          </p:cNvSpPr>
          <p:nvPr>
            <p:ph type="title"/>
          </p:nvPr>
        </p:nvSpPr>
        <p:spPr/>
        <p:txBody>
          <a:bodyPr/>
          <a:lstStyle/>
          <a:p>
            <a:r>
              <a:rPr lang="en-US" dirty="0"/>
              <a:t>Total proposed 2023 general fund </a:t>
            </a:r>
            <a:br>
              <a:rPr lang="en-US" dirty="0"/>
            </a:br>
            <a:r>
              <a:rPr lang="en-US" dirty="0"/>
              <a:t>revenues</a:t>
            </a:r>
          </a:p>
        </p:txBody>
      </p:sp>
      <p:sp>
        <p:nvSpPr>
          <p:cNvPr id="3" name="Content Placeholder 2">
            <a:extLst>
              <a:ext uri="{FF2B5EF4-FFF2-40B4-BE49-F238E27FC236}">
                <a16:creationId xmlns:a16="http://schemas.microsoft.com/office/drawing/2014/main" xmlns="" id="{B2C54BB1-8853-4A53-9CAE-2F5C331E0159}"/>
              </a:ext>
            </a:extLst>
          </p:cNvPr>
          <p:cNvSpPr>
            <a:spLocks noGrp="1"/>
          </p:cNvSpPr>
          <p:nvPr>
            <p:ph idx="1"/>
          </p:nvPr>
        </p:nvSpPr>
        <p:spPr/>
        <p:txBody>
          <a:bodyPr/>
          <a:lstStyle/>
          <a:p>
            <a:r>
              <a:rPr lang="en-US" dirty="0"/>
              <a:t>Total revenues - $2,105,261.00</a:t>
            </a:r>
          </a:p>
          <a:p>
            <a:pPr lvl="1"/>
            <a:r>
              <a:rPr lang="en-US" dirty="0"/>
              <a:t>An increase of 2.51% from 2021</a:t>
            </a:r>
          </a:p>
          <a:p>
            <a:pPr marL="0" indent="0">
              <a:buNone/>
            </a:pPr>
            <a:endParaRPr lang="en-US" dirty="0"/>
          </a:p>
        </p:txBody>
      </p:sp>
      <p:pic>
        <p:nvPicPr>
          <p:cNvPr id="5" name="Picture 4">
            <a:extLst>
              <a:ext uri="{FF2B5EF4-FFF2-40B4-BE49-F238E27FC236}">
                <a16:creationId xmlns:a16="http://schemas.microsoft.com/office/drawing/2014/main" xmlns="" id="{059F9B56-A7A2-4002-BC0A-50C7FC57B9E7}"/>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34978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Levy and Mill Rate Explanation</a:t>
            </a:r>
          </a:p>
        </p:txBody>
      </p:sp>
      <p:sp>
        <p:nvSpPr>
          <p:cNvPr id="3" name="Content Placeholder 2"/>
          <p:cNvSpPr>
            <a:spLocks noGrp="1"/>
          </p:cNvSpPr>
          <p:nvPr>
            <p:ph idx="1"/>
          </p:nvPr>
        </p:nvSpPr>
        <p:spPr>
          <a:xfrm>
            <a:off x="1451579" y="1853754"/>
            <a:ext cx="9603275" cy="4272726"/>
          </a:xfrm>
        </p:spPr>
        <p:txBody>
          <a:bodyPr>
            <a:normAutofit fontScale="92500" lnSpcReduction="20000"/>
          </a:bodyPr>
          <a:lstStyle/>
          <a:p>
            <a:r>
              <a:rPr lang="en-US" dirty="0"/>
              <a:t>The city last had a full revaluation in 2008.  City is out of compliance – Ratio is </a:t>
            </a:r>
            <a:r>
              <a:rPr lang="en-US" b="1" dirty="0">
                <a:solidFill>
                  <a:srgbClr val="FF0000"/>
                </a:solidFill>
              </a:rPr>
              <a:t>76%</a:t>
            </a:r>
          </a:p>
          <a:p>
            <a:pPr lvl="1"/>
            <a:r>
              <a:rPr lang="en-US" dirty="0"/>
              <a:t>Equalized Value – estimated value of all taxable real and personal property</a:t>
            </a:r>
          </a:p>
          <a:p>
            <a:pPr lvl="1"/>
            <a:r>
              <a:rPr lang="en-US" dirty="0"/>
              <a:t>Assessed Value – is the dollar value placed on a parcel of property by the Assessor</a:t>
            </a:r>
          </a:p>
          <a:p>
            <a:r>
              <a:rPr lang="en-US" dirty="0"/>
              <a:t>Mill Rate is how all taxes are calculated.  </a:t>
            </a:r>
            <a:r>
              <a:rPr lang="en-US" dirty="0">
                <a:solidFill>
                  <a:schemeClr val="accent3">
                    <a:lumMod val="75000"/>
                  </a:schemeClr>
                </a:solidFill>
              </a:rPr>
              <a:t>Mill Rate=Total taxes/Total Assessed Value</a:t>
            </a:r>
            <a:endParaRPr lang="en-US" dirty="0"/>
          </a:p>
          <a:p>
            <a:pPr lvl="1"/>
            <a:r>
              <a:rPr lang="en-US" dirty="0">
                <a:solidFill>
                  <a:schemeClr val="accent3">
                    <a:lumMod val="75000"/>
                  </a:schemeClr>
                </a:solidFill>
              </a:rPr>
              <a:t>The mill rate is calculated by dividing the total taxes needed by the total assessed value of the community.  </a:t>
            </a:r>
            <a:r>
              <a:rPr lang="en-US" u="sng" dirty="0">
                <a:solidFill>
                  <a:schemeClr val="accent3">
                    <a:lumMod val="75000"/>
                  </a:schemeClr>
                </a:solidFill>
              </a:rPr>
              <a:t>An increase in assessed value does not equate to an increase in your taxes</a:t>
            </a:r>
            <a:r>
              <a:rPr lang="en-US" dirty="0">
                <a:solidFill>
                  <a:schemeClr val="accent3">
                    <a:lumMod val="75000"/>
                  </a:schemeClr>
                </a:solidFill>
              </a:rPr>
              <a:t>.  As assessed values increase the mill rate will fall and your taxes will stay about the same if you increase with the average.</a:t>
            </a:r>
            <a:endParaRPr lang="en-US" dirty="0"/>
          </a:p>
          <a:p>
            <a:pPr lvl="1"/>
            <a:r>
              <a:rPr lang="en-US" dirty="0"/>
              <a:t>Property Taxes support nearly </a:t>
            </a:r>
            <a:r>
              <a:rPr lang="en-US" b="1" dirty="0">
                <a:solidFill>
                  <a:srgbClr val="FF0000"/>
                </a:solidFill>
              </a:rPr>
              <a:t>40% </a:t>
            </a:r>
            <a:r>
              <a:rPr lang="en-US" dirty="0"/>
              <a:t>of the city’s general fund budget – the Wisconsin system for funding local governments is broken! </a:t>
            </a:r>
            <a:r>
              <a:rPr lang="en-US" dirty="0">
                <a:hlinkClick r:id="rId2"/>
              </a:rPr>
              <a:t>https://lacrossetribune.com/community/local-wisconsin-leaders-urge-state-to-change-how-local-governments-are-funded/article_59b92890-4fdc-11ed-925b-3f24843a9359.html</a:t>
            </a:r>
            <a:r>
              <a:rPr lang="en-US" dirty="0"/>
              <a:t> </a:t>
            </a:r>
          </a:p>
          <a:p>
            <a:pPr lvl="2"/>
            <a:r>
              <a:rPr lang="en-US" dirty="0"/>
              <a:t>Since 2003 the state shared revenue has decreased every year from $545,698 in 2003 to $539,721 in 2022.  That is nearly $6,000 while costs continue to rise.</a:t>
            </a:r>
          </a:p>
        </p:txBody>
      </p:sp>
    </p:spTree>
    <p:extLst>
      <p:ext uri="{BB962C8B-B14F-4D97-AF65-F5344CB8AC3E}">
        <p14:creationId xmlns:p14="http://schemas.microsoft.com/office/powerpoint/2010/main" val="2752032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Assessed Value vs. equalized value</a:t>
            </a:r>
          </a:p>
        </p:txBody>
      </p:sp>
      <p:pic>
        <p:nvPicPr>
          <p:cNvPr id="4" name="Picture 3">
            <a:extLst>
              <a:ext uri="{FF2B5EF4-FFF2-40B4-BE49-F238E27FC236}">
                <a16:creationId xmlns:a16="http://schemas.microsoft.com/office/drawing/2014/main" xmlns="" id="{ED45AD8F-483B-4A36-A8D7-DAAC12130BF0}"/>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graphicFrame>
        <p:nvGraphicFramePr>
          <p:cNvPr id="5" name="Content Placeholder 4"/>
          <p:cNvGraphicFramePr>
            <a:graphicFrameLocks noGrp="1"/>
          </p:cNvGraphicFramePr>
          <p:nvPr>
            <p:ph idx="1"/>
            <p:extLst>
              <p:ext uri="{D42A27DB-BD31-4B8C-83A1-F6EECF244321}">
                <p14:modId xmlns:p14="http://schemas.microsoft.com/office/powerpoint/2010/main" val="2155598845"/>
              </p:ext>
            </p:extLst>
          </p:nvPr>
        </p:nvGraphicFramePr>
        <p:xfrm>
          <a:off x="1451580" y="2121698"/>
          <a:ext cx="9603278" cy="3497701"/>
        </p:xfrm>
        <a:graphic>
          <a:graphicData uri="http://schemas.openxmlformats.org/drawingml/2006/table">
            <a:tbl>
              <a:tblPr>
                <a:tableStyleId>{5C22544A-7EE6-4342-B048-85BDC9FD1C3A}</a:tableStyleId>
              </a:tblPr>
              <a:tblGrid>
                <a:gridCol w="603193">
                  <a:extLst>
                    <a:ext uri="{9D8B030D-6E8A-4147-A177-3AD203B41FA5}">
                      <a16:colId xmlns:a16="http://schemas.microsoft.com/office/drawing/2014/main" xmlns="" val="3322449366"/>
                    </a:ext>
                  </a:extLst>
                </a:gridCol>
                <a:gridCol w="132409">
                  <a:extLst>
                    <a:ext uri="{9D8B030D-6E8A-4147-A177-3AD203B41FA5}">
                      <a16:colId xmlns:a16="http://schemas.microsoft.com/office/drawing/2014/main" xmlns="" val="2771623846"/>
                    </a:ext>
                  </a:extLst>
                </a:gridCol>
                <a:gridCol w="691465">
                  <a:extLst>
                    <a:ext uri="{9D8B030D-6E8A-4147-A177-3AD203B41FA5}">
                      <a16:colId xmlns:a16="http://schemas.microsoft.com/office/drawing/2014/main" xmlns="" val="2319568530"/>
                    </a:ext>
                  </a:extLst>
                </a:gridCol>
                <a:gridCol w="165511">
                  <a:extLst>
                    <a:ext uri="{9D8B030D-6E8A-4147-A177-3AD203B41FA5}">
                      <a16:colId xmlns:a16="http://schemas.microsoft.com/office/drawing/2014/main" xmlns="" val="2383435631"/>
                    </a:ext>
                  </a:extLst>
                </a:gridCol>
                <a:gridCol w="1268912">
                  <a:extLst>
                    <a:ext uri="{9D8B030D-6E8A-4147-A177-3AD203B41FA5}">
                      <a16:colId xmlns:a16="http://schemas.microsoft.com/office/drawing/2014/main" xmlns="" val="1129448787"/>
                    </a:ext>
                  </a:extLst>
                </a:gridCol>
                <a:gridCol w="132409">
                  <a:extLst>
                    <a:ext uri="{9D8B030D-6E8A-4147-A177-3AD203B41FA5}">
                      <a16:colId xmlns:a16="http://schemas.microsoft.com/office/drawing/2014/main" xmlns="" val="168851164"/>
                    </a:ext>
                  </a:extLst>
                </a:gridCol>
                <a:gridCol w="985705">
                  <a:extLst>
                    <a:ext uri="{9D8B030D-6E8A-4147-A177-3AD203B41FA5}">
                      <a16:colId xmlns:a16="http://schemas.microsoft.com/office/drawing/2014/main" xmlns="" val="3465412552"/>
                    </a:ext>
                  </a:extLst>
                </a:gridCol>
                <a:gridCol w="132409">
                  <a:extLst>
                    <a:ext uri="{9D8B030D-6E8A-4147-A177-3AD203B41FA5}">
                      <a16:colId xmlns:a16="http://schemas.microsoft.com/office/drawing/2014/main" xmlns="" val="3408488579"/>
                    </a:ext>
                  </a:extLst>
                </a:gridCol>
                <a:gridCol w="985705">
                  <a:extLst>
                    <a:ext uri="{9D8B030D-6E8A-4147-A177-3AD203B41FA5}">
                      <a16:colId xmlns:a16="http://schemas.microsoft.com/office/drawing/2014/main" xmlns="" val="863203787"/>
                    </a:ext>
                  </a:extLst>
                </a:gridCol>
                <a:gridCol w="132409">
                  <a:extLst>
                    <a:ext uri="{9D8B030D-6E8A-4147-A177-3AD203B41FA5}">
                      <a16:colId xmlns:a16="http://schemas.microsoft.com/office/drawing/2014/main" xmlns="" val="3053367687"/>
                    </a:ext>
                  </a:extLst>
                </a:gridCol>
                <a:gridCol w="985705">
                  <a:extLst>
                    <a:ext uri="{9D8B030D-6E8A-4147-A177-3AD203B41FA5}">
                      <a16:colId xmlns:a16="http://schemas.microsoft.com/office/drawing/2014/main" xmlns="" val="3574601794"/>
                    </a:ext>
                  </a:extLst>
                </a:gridCol>
                <a:gridCol w="132409">
                  <a:extLst>
                    <a:ext uri="{9D8B030D-6E8A-4147-A177-3AD203B41FA5}">
                      <a16:colId xmlns:a16="http://schemas.microsoft.com/office/drawing/2014/main" xmlns="" val="1027549878"/>
                    </a:ext>
                  </a:extLst>
                </a:gridCol>
                <a:gridCol w="985705">
                  <a:extLst>
                    <a:ext uri="{9D8B030D-6E8A-4147-A177-3AD203B41FA5}">
                      <a16:colId xmlns:a16="http://schemas.microsoft.com/office/drawing/2014/main" xmlns="" val="1039896426"/>
                    </a:ext>
                  </a:extLst>
                </a:gridCol>
                <a:gridCol w="132409">
                  <a:extLst>
                    <a:ext uri="{9D8B030D-6E8A-4147-A177-3AD203B41FA5}">
                      <a16:colId xmlns:a16="http://schemas.microsoft.com/office/drawing/2014/main" xmlns="" val="1701790109"/>
                    </a:ext>
                  </a:extLst>
                </a:gridCol>
                <a:gridCol w="1044554">
                  <a:extLst>
                    <a:ext uri="{9D8B030D-6E8A-4147-A177-3AD203B41FA5}">
                      <a16:colId xmlns:a16="http://schemas.microsoft.com/office/drawing/2014/main" xmlns="" val="2393882109"/>
                    </a:ext>
                  </a:extLst>
                </a:gridCol>
                <a:gridCol w="132409">
                  <a:extLst>
                    <a:ext uri="{9D8B030D-6E8A-4147-A177-3AD203B41FA5}">
                      <a16:colId xmlns:a16="http://schemas.microsoft.com/office/drawing/2014/main" xmlns="" val="1111547142"/>
                    </a:ext>
                  </a:extLst>
                </a:gridCol>
                <a:gridCol w="959960">
                  <a:extLst>
                    <a:ext uri="{9D8B030D-6E8A-4147-A177-3AD203B41FA5}">
                      <a16:colId xmlns:a16="http://schemas.microsoft.com/office/drawing/2014/main" xmlns="" val="2028211188"/>
                    </a:ext>
                  </a:extLst>
                </a:gridCol>
              </a:tblGrid>
              <a:tr h="205747">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rowSpan="3">
                  <a:txBody>
                    <a:bodyPr/>
                    <a:lstStyle/>
                    <a:p>
                      <a:pPr algn="ctr" fontAlgn="b"/>
                      <a:r>
                        <a:rPr lang="en-US" sz="1100" u="none" strike="noStrike">
                          <a:effectLst/>
                        </a:rPr>
                        <a:t>Ratio of Assessed to Equalized Value</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723884574"/>
                  </a:ext>
                </a:extLst>
              </a:tr>
              <a:tr h="205747">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gridSpan="3">
                  <a:txBody>
                    <a:bodyPr/>
                    <a:lstStyle/>
                    <a:p>
                      <a:pPr algn="ctr" fontAlgn="b"/>
                      <a:r>
                        <a:rPr lang="en-US" sz="1100" u="none" strike="noStrike">
                          <a:effectLst/>
                        </a:rPr>
                        <a:t>Real Property</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gridSpan="3">
                  <a:txBody>
                    <a:bodyPr/>
                    <a:lstStyle/>
                    <a:p>
                      <a:pPr algn="ctr" fontAlgn="b"/>
                      <a:r>
                        <a:rPr lang="en-US" sz="1100" u="none" strike="noStrike">
                          <a:effectLst/>
                        </a:rPr>
                        <a:t>Personal Property</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gridSpan="3">
                  <a:txBody>
                    <a:bodyPr/>
                    <a:lstStyle/>
                    <a:p>
                      <a:pPr algn="ctr"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vMerge="1">
                  <a:txBody>
                    <a:bodyPr/>
                    <a:lstStyle/>
                    <a:p>
                      <a:endParaRPr lang="en-US"/>
                    </a:p>
                  </a:txBody>
                  <a:tcPr/>
                </a:tc>
                <a:extLst>
                  <a:ext uri="{0D108BD9-81ED-4DB2-BD59-A6C34878D82A}">
                    <a16:rowId xmlns:a16="http://schemas.microsoft.com/office/drawing/2014/main" xmlns="" val="3330617671"/>
                  </a:ext>
                </a:extLst>
              </a:tr>
              <a:tr h="411496">
                <a:tc>
                  <a:txBody>
                    <a:bodyPr/>
                    <a:lstStyle/>
                    <a:p>
                      <a:pPr algn="ctr" fontAlgn="b"/>
                      <a:r>
                        <a:rPr lang="en-US" sz="1100" u="none" strike="noStrike">
                          <a:effectLst/>
                        </a:rPr>
                        <a:t>Levy Year</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Fiscal Year</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Assessed Value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Equalized Value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Assessed Value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Equalized Value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Assessed Value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Equalized Value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vMerge="1">
                  <a:txBody>
                    <a:bodyPr/>
                    <a:lstStyle/>
                    <a:p>
                      <a:endParaRPr lang="en-US"/>
                    </a:p>
                  </a:txBody>
                  <a:tcPr/>
                </a:tc>
                <a:extLst>
                  <a:ext uri="{0D108BD9-81ED-4DB2-BD59-A6C34878D82A}">
                    <a16:rowId xmlns:a16="http://schemas.microsoft.com/office/drawing/2014/main" xmlns="" val="3729165650"/>
                  </a:ext>
                </a:extLst>
              </a:tr>
              <a:tr h="205747">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1047411418"/>
                  </a:ext>
                </a:extLst>
              </a:tr>
              <a:tr h="205747">
                <a:tc>
                  <a:txBody>
                    <a:bodyPr/>
                    <a:lstStyle/>
                    <a:p>
                      <a:pPr algn="ctr" fontAlgn="b"/>
                      <a:r>
                        <a:rPr lang="en-US" sz="1100" u="none" strike="noStrike">
                          <a:effectLst/>
                        </a:rPr>
                        <a:t>2012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2013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92,663,300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83,165,600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5,031,100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4,481,500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97,694,400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87,647,100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111.46%</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2999578035"/>
                  </a:ext>
                </a:extLst>
              </a:tr>
              <a:tr h="205747">
                <a:tc>
                  <a:txBody>
                    <a:bodyPr/>
                    <a:lstStyle/>
                    <a:p>
                      <a:pPr algn="ctr" fontAlgn="b"/>
                      <a:r>
                        <a:rPr lang="en-US" sz="1100" u="none" strike="noStrike">
                          <a:effectLst/>
                        </a:rPr>
                        <a:t>2013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2014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92,897,100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83,221,900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5,405,400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4,819,800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98,302,500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88,041,700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111.65%</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2081651958"/>
                  </a:ext>
                </a:extLst>
              </a:tr>
              <a:tr h="205747">
                <a:tc>
                  <a:txBody>
                    <a:bodyPr/>
                    <a:lstStyle/>
                    <a:p>
                      <a:pPr algn="ctr" fontAlgn="b"/>
                      <a:r>
                        <a:rPr lang="en-US" sz="1100" u="none" strike="noStrike">
                          <a:effectLst/>
                        </a:rPr>
                        <a:t>2014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2015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92,598,100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83,633,700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5,232,400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4,714,000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97,830,500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88,347,700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110.73%</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2763992594"/>
                  </a:ext>
                </a:extLst>
              </a:tr>
              <a:tr h="205747">
                <a:tc>
                  <a:txBody>
                    <a:bodyPr/>
                    <a:lstStyle/>
                    <a:p>
                      <a:pPr algn="ctr" fontAlgn="b"/>
                      <a:r>
                        <a:rPr lang="en-US" sz="1100" u="none" strike="noStrike">
                          <a:effectLst/>
                        </a:rPr>
                        <a:t>2015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2016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91,756,900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85,472,800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4,604,800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4,259,900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96,361,700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89,732,700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107.39%</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2199230083"/>
                  </a:ext>
                </a:extLst>
              </a:tr>
              <a:tr h="205747">
                <a:tc>
                  <a:txBody>
                    <a:bodyPr/>
                    <a:lstStyle/>
                    <a:p>
                      <a:pPr algn="ctr" fontAlgn="b"/>
                      <a:r>
                        <a:rPr lang="en-US" sz="1100" u="none" strike="noStrike">
                          <a:effectLst/>
                        </a:rPr>
                        <a:t>2016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2017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96,452,600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91,616,200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5,158,100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4,914,100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101,610,700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96,530,300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105.26%</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649436661"/>
                  </a:ext>
                </a:extLst>
              </a:tr>
              <a:tr h="205747">
                <a:tc>
                  <a:txBody>
                    <a:bodyPr/>
                    <a:lstStyle/>
                    <a:p>
                      <a:pPr algn="ctr" fontAlgn="b"/>
                      <a:r>
                        <a:rPr lang="en-US" sz="1100" u="none" strike="noStrike">
                          <a:effectLst/>
                        </a:rPr>
                        <a:t>2017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2018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97,091,700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92,312,300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4,532,200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4,393,200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101,623,900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96,705,500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105.09%</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1414496298"/>
                  </a:ext>
                </a:extLst>
              </a:tr>
              <a:tr h="205747">
                <a:tc>
                  <a:txBody>
                    <a:bodyPr/>
                    <a:lstStyle/>
                    <a:p>
                      <a:pPr algn="ctr" fontAlgn="b"/>
                      <a:r>
                        <a:rPr lang="en-US" sz="1100" u="none" strike="noStrike">
                          <a:effectLst/>
                        </a:rPr>
                        <a:t>2018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97,409,600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91,405,800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3,389,400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3,227,800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100,799,000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94,633,600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106.52%</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014269416"/>
                  </a:ext>
                </a:extLst>
              </a:tr>
              <a:tr h="205747">
                <a:tc>
                  <a:txBody>
                    <a:bodyPr/>
                    <a:lstStyle/>
                    <a:p>
                      <a:pPr algn="ctr" fontAlgn="b"/>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2020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96,951,700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96,835,000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2,908,200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2,906,500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99,859,900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99,741,500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028351948"/>
                  </a:ext>
                </a:extLst>
              </a:tr>
              <a:tr h="205747">
                <a:tc>
                  <a:txBody>
                    <a:bodyPr/>
                    <a:lstStyle/>
                    <a:p>
                      <a:pPr algn="ctr" fontAlgn="b"/>
                      <a:r>
                        <a:rPr lang="en-US" sz="1100" u="none" strike="noStrike">
                          <a:effectLst/>
                        </a:rPr>
                        <a:t>2020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2021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98,451,000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102,395,900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2,742,400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2,866,100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101,193,400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105,262,000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96%</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797784814"/>
                  </a:ext>
                </a:extLst>
              </a:tr>
              <a:tr h="205747">
                <a:tc>
                  <a:txBody>
                    <a:bodyPr/>
                    <a:lstStyle/>
                    <a:p>
                      <a:pPr algn="ctr" fontAlgn="b"/>
                      <a:r>
                        <a:rPr lang="en-US" sz="1100" u="none" strike="noStrike">
                          <a:effectLst/>
                        </a:rPr>
                        <a:t>2021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98,212,500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111,352,800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2,539,000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2,865,900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100,751,500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114,218,700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88%</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582713428"/>
                  </a:ext>
                </a:extLst>
              </a:tr>
              <a:tr h="205747">
                <a:tc>
                  <a:txBody>
                    <a:bodyPr/>
                    <a:lstStyle/>
                    <a:p>
                      <a:pPr algn="ctr" fontAlgn="b"/>
                      <a:r>
                        <a:rPr lang="en-US" sz="1100" b="1" u="none" strike="noStrike" dirty="0">
                          <a:effectLst/>
                        </a:rPr>
                        <a:t>2022</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1100" b="1" u="none" strike="noStrike" dirty="0">
                          <a:effectLst/>
                        </a:rPr>
                        <a:t> </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ctr" fontAlgn="b"/>
                      <a:r>
                        <a:rPr lang="en-US" sz="1100" b="1" u="none" strike="noStrike" dirty="0">
                          <a:effectLst/>
                        </a:rPr>
                        <a:t>2023</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1100" b="1" u="none" strike="noStrike" dirty="0">
                          <a:effectLst/>
                        </a:rPr>
                        <a:t> </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r" fontAlgn="b"/>
                      <a:r>
                        <a:rPr lang="en-US" sz="1100" b="1" u="none" strike="noStrike" dirty="0">
                          <a:effectLst/>
                        </a:rPr>
                        <a:t>96,861,700</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900" b="1" u="none" strike="noStrike" dirty="0">
                          <a:effectLst/>
                        </a:rPr>
                        <a:t> </a:t>
                      </a:r>
                      <a:endParaRPr lang="en-US" sz="900" b="1" i="1"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r" fontAlgn="b"/>
                      <a:r>
                        <a:rPr lang="en-US" sz="1100" b="1" u="none" strike="noStrike" dirty="0">
                          <a:effectLst/>
                        </a:rPr>
                        <a:t>127,606,000</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900" b="1" u="none" strike="noStrike" dirty="0">
                          <a:effectLst/>
                        </a:rPr>
                        <a:t> </a:t>
                      </a:r>
                      <a:endParaRPr lang="en-US" sz="900" b="1" i="1"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r" fontAlgn="b"/>
                      <a:r>
                        <a:rPr lang="en-US" sz="1100" b="1" u="none" strike="noStrike" dirty="0">
                          <a:effectLst/>
                        </a:rPr>
                        <a:t>2,103,900</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900" b="1" u="none" strike="noStrike" dirty="0">
                          <a:effectLst/>
                        </a:rPr>
                        <a:t> </a:t>
                      </a:r>
                      <a:endParaRPr lang="en-US" sz="900" b="1" i="1"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r" fontAlgn="b"/>
                      <a:r>
                        <a:rPr lang="en-US" sz="1100" b="1" u="none" strike="noStrike" dirty="0">
                          <a:effectLst/>
                        </a:rPr>
                        <a:t>2,735,000</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900" b="1" u="none" strike="noStrike">
                          <a:effectLst/>
                        </a:rPr>
                        <a:t> </a:t>
                      </a:r>
                      <a:endParaRPr lang="en-US" sz="900" b="1" i="1" u="none" strike="noStrike">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r" fontAlgn="b"/>
                      <a:r>
                        <a:rPr lang="en-US" sz="1100" b="1" u="none" strike="noStrike">
                          <a:effectLst/>
                        </a:rPr>
                        <a:t>98,965,600</a:t>
                      </a:r>
                      <a:endParaRPr lang="en-US" sz="1100" b="1" i="0" u="none" strike="noStrike">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r" fontAlgn="b"/>
                      <a:r>
                        <a:rPr lang="en-US" sz="1100" b="1" u="none" strike="noStrike" dirty="0">
                          <a:effectLst/>
                        </a:rPr>
                        <a:t>130,341,000</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1100" b="1" u="none" strike="noStrike" dirty="0">
                          <a:effectLst/>
                        </a:rPr>
                        <a:t> </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r" fontAlgn="b"/>
                      <a:r>
                        <a:rPr lang="en-US" sz="1100" b="1" u="none" strike="noStrike" dirty="0">
                          <a:effectLst/>
                        </a:rPr>
                        <a:t>76%</a:t>
                      </a:r>
                      <a:endParaRPr lang="en-US" sz="1100" b="1" i="0" u="none" strike="noStrike" dirty="0">
                        <a:solidFill>
                          <a:srgbClr val="000000"/>
                        </a:solidFill>
                        <a:effectLst/>
                        <a:latin typeface="Calibri" panose="020F0502020204030204" pitchFamily="34" charset="0"/>
                      </a:endParaRPr>
                    </a:p>
                  </a:txBody>
                  <a:tcPr marL="0" marR="0" marT="0" marB="0" anchor="b">
                    <a:solidFill>
                      <a:srgbClr val="FFFF00"/>
                    </a:solidFill>
                  </a:tcPr>
                </a:tc>
                <a:extLst>
                  <a:ext uri="{0D108BD9-81ED-4DB2-BD59-A6C34878D82A}">
                    <a16:rowId xmlns:a16="http://schemas.microsoft.com/office/drawing/2014/main" xmlns="" val="3327137281"/>
                  </a:ext>
                </a:extLst>
              </a:tr>
              <a:tr h="205747">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803764773"/>
                  </a:ext>
                </a:extLst>
              </a:tr>
            </a:tbl>
          </a:graphicData>
        </a:graphic>
      </p:graphicFrame>
    </p:spTree>
    <p:extLst>
      <p:ext uri="{BB962C8B-B14F-4D97-AF65-F5344CB8AC3E}">
        <p14:creationId xmlns:p14="http://schemas.microsoft.com/office/powerpoint/2010/main" val="1508198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16D36-BEA0-4ECA-8CC5-62AF16FD2C31}"/>
              </a:ext>
            </a:extLst>
          </p:cNvPr>
          <p:cNvSpPr>
            <a:spLocks noGrp="1"/>
          </p:cNvSpPr>
          <p:nvPr>
            <p:ph type="title"/>
          </p:nvPr>
        </p:nvSpPr>
        <p:spPr/>
        <p:txBody>
          <a:bodyPr/>
          <a:lstStyle/>
          <a:p>
            <a:r>
              <a:rPr lang="en-US" dirty="0"/>
              <a:t>2023 Proposed mill rate &amp; levy</a:t>
            </a:r>
          </a:p>
        </p:txBody>
      </p:sp>
      <p:pic>
        <p:nvPicPr>
          <p:cNvPr id="5" name="Picture 4">
            <a:extLst>
              <a:ext uri="{FF2B5EF4-FFF2-40B4-BE49-F238E27FC236}">
                <a16:creationId xmlns:a16="http://schemas.microsoft.com/office/drawing/2014/main" xmlns="" id="{ED45AD8F-483B-4A36-A8D7-DAAC12130BF0}"/>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2930979991"/>
              </p:ext>
            </p:extLst>
          </p:nvPr>
        </p:nvGraphicFramePr>
        <p:xfrm>
          <a:off x="1451578" y="1920239"/>
          <a:ext cx="9603275" cy="4164668"/>
        </p:xfrm>
        <a:graphic>
          <a:graphicData uri="http://schemas.openxmlformats.org/drawingml/2006/table">
            <a:tbl>
              <a:tblPr>
                <a:tableStyleId>{5C22544A-7EE6-4342-B048-85BDC9FD1C3A}</a:tableStyleId>
              </a:tblPr>
              <a:tblGrid>
                <a:gridCol w="596751">
                  <a:extLst>
                    <a:ext uri="{9D8B030D-6E8A-4147-A177-3AD203B41FA5}">
                      <a16:colId xmlns:a16="http://schemas.microsoft.com/office/drawing/2014/main" xmlns="" val="3372806265"/>
                    </a:ext>
                  </a:extLst>
                </a:gridCol>
                <a:gridCol w="132612">
                  <a:extLst>
                    <a:ext uri="{9D8B030D-6E8A-4147-A177-3AD203B41FA5}">
                      <a16:colId xmlns:a16="http://schemas.microsoft.com/office/drawing/2014/main" xmlns="" val="1108995792"/>
                    </a:ext>
                  </a:extLst>
                </a:gridCol>
                <a:gridCol w="692526">
                  <a:extLst>
                    <a:ext uri="{9D8B030D-6E8A-4147-A177-3AD203B41FA5}">
                      <a16:colId xmlns:a16="http://schemas.microsoft.com/office/drawing/2014/main" xmlns="" val="2694074629"/>
                    </a:ext>
                  </a:extLst>
                </a:gridCol>
                <a:gridCol w="165764">
                  <a:extLst>
                    <a:ext uri="{9D8B030D-6E8A-4147-A177-3AD203B41FA5}">
                      <a16:colId xmlns:a16="http://schemas.microsoft.com/office/drawing/2014/main" xmlns="" val="3687662813"/>
                    </a:ext>
                  </a:extLst>
                </a:gridCol>
                <a:gridCol w="1270859">
                  <a:extLst>
                    <a:ext uri="{9D8B030D-6E8A-4147-A177-3AD203B41FA5}">
                      <a16:colId xmlns:a16="http://schemas.microsoft.com/office/drawing/2014/main" xmlns="" val="1787452752"/>
                    </a:ext>
                  </a:extLst>
                </a:gridCol>
                <a:gridCol w="132612">
                  <a:extLst>
                    <a:ext uri="{9D8B030D-6E8A-4147-A177-3AD203B41FA5}">
                      <a16:colId xmlns:a16="http://schemas.microsoft.com/office/drawing/2014/main" xmlns="" val="2291434837"/>
                    </a:ext>
                  </a:extLst>
                </a:gridCol>
                <a:gridCol w="987218">
                  <a:extLst>
                    <a:ext uri="{9D8B030D-6E8A-4147-A177-3AD203B41FA5}">
                      <a16:colId xmlns:a16="http://schemas.microsoft.com/office/drawing/2014/main" xmlns="" val="1924135774"/>
                    </a:ext>
                  </a:extLst>
                </a:gridCol>
                <a:gridCol w="132612">
                  <a:extLst>
                    <a:ext uri="{9D8B030D-6E8A-4147-A177-3AD203B41FA5}">
                      <a16:colId xmlns:a16="http://schemas.microsoft.com/office/drawing/2014/main" xmlns="" val="1878970064"/>
                    </a:ext>
                  </a:extLst>
                </a:gridCol>
                <a:gridCol w="987218">
                  <a:extLst>
                    <a:ext uri="{9D8B030D-6E8A-4147-A177-3AD203B41FA5}">
                      <a16:colId xmlns:a16="http://schemas.microsoft.com/office/drawing/2014/main" xmlns="" val="1585624936"/>
                    </a:ext>
                  </a:extLst>
                </a:gridCol>
                <a:gridCol w="132612">
                  <a:extLst>
                    <a:ext uri="{9D8B030D-6E8A-4147-A177-3AD203B41FA5}">
                      <a16:colId xmlns:a16="http://schemas.microsoft.com/office/drawing/2014/main" xmlns="" val="2315954443"/>
                    </a:ext>
                  </a:extLst>
                </a:gridCol>
                <a:gridCol w="987218">
                  <a:extLst>
                    <a:ext uri="{9D8B030D-6E8A-4147-A177-3AD203B41FA5}">
                      <a16:colId xmlns:a16="http://schemas.microsoft.com/office/drawing/2014/main" xmlns="" val="2425555083"/>
                    </a:ext>
                  </a:extLst>
                </a:gridCol>
                <a:gridCol w="132612">
                  <a:extLst>
                    <a:ext uri="{9D8B030D-6E8A-4147-A177-3AD203B41FA5}">
                      <a16:colId xmlns:a16="http://schemas.microsoft.com/office/drawing/2014/main" xmlns="" val="2448598164"/>
                    </a:ext>
                  </a:extLst>
                </a:gridCol>
                <a:gridCol w="987218">
                  <a:extLst>
                    <a:ext uri="{9D8B030D-6E8A-4147-A177-3AD203B41FA5}">
                      <a16:colId xmlns:a16="http://schemas.microsoft.com/office/drawing/2014/main" xmlns="" val="1356600695"/>
                    </a:ext>
                  </a:extLst>
                </a:gridCol>
                <a:gridCol w="132612">
                  <a:extLst>
                    <a:ext uri="{9D8B030D-6E8A-4147-A177-3AD203B41FA5}">
                      <a16:colId xmlns:a16="http://schemas.microsoft.com/office/drawing/2014/main" xmlns="" val="3602351225"/>
                    </a:ext>
                  </a:extLst>
                </a:gridCol>
                <a:gridCol w="1038788">
                  <a:extLst>
                    <a:ext uri="{9D8B030D-6E8A-4147-A177-3AD203B41FA5}">
                      <a16:colId xmlns:a16="http://schemas.microsoft.com/office/drawing/2014/main" xmlns="" val="2887033473"/>
                    </a:ext>
                  </a:extLst>
                </a:gridCol>
                <a:gridCol w="132612">
                  <a:extLst>
                    <a:ext uri="{9D8B030D-6E8A-4147-A177-3AD203B41FA5}">
                      <a16:colId xmlns:a16="http://schemas.microsoft.com/office/drawing/2014/main" xmlns="" val="3668339079"/>
                    </a:ext>
                  </a:extLst>
                </a:gridCol>
                <a:gridCol w="961431">
                  <a:extLst>
                    <a:ext uri="{9D8B030D-6E8A-4147-A177-3AD203B41FA5}">
                      <a16:colId xmlns:a16="http://schemas.microsoft.com/office/drawing/2014/main" xmlns="" val="2379381025"/>
                    </a:ext>
                  </a:extLst>
                </a:gridCol>
              </a:tblGrid>
              <a:tr h="173167">
                <a:tc gridSpan="17">
                  <a:txBody>
                    <a:bodyPr/>
                    <a:lstStyle/>
                    <a:p>
                      <a:pPr algn="ctr" fontAlgn="b"/>
                      <a:r>
                        <a:rPr lang="en-US" sz="900" u="none" strike="noStrike" dirty="0">
                          <a:effectLst/>
                        </a:rPr>
                        <a:t>MILL RATE COMPARISON</a:t>
                      </a:r>
                      <a:endParaRPr lang="en-US" sz="900" b="1"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928162780"/>
                  </a:ext>
                </a:extLst>
              </a:tr>
              <a:tr h="181826">
                <a:tc gridSpan="17">
                  <a:txBody>
                    <a:bodyPr/>
                    <a:lstStyle/>
                    <a:p>
                      <a:pPr algn="ctr" fontAlgn="b"/>
                      <a:r>
                        <a:rPr lang="en-US" sz="900" u="none" strike="noStrike" dirty="0">
                          <a:effectLst/>
                        </a:rPr>
                        <a:t>LAST SEVERAL FISCAL YEARS</a:t>
                      </a:r>
                      <a:endParaRPr lang="en-US" sz="900" b="1"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231957688"/>
                  </a:ext>
                </a:extLst>
              </a:tr>
              <a:tr h="346335">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Fiscal Year</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Total Assessed Value</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Tax Levy - General</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Tax Levy - TIF Districts</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Total Tax Levy</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Local Mill Rate</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2228997625"/>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372550967"/>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2013</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97,694,400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744,860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51,840.42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796,700.42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8.16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4095189127"/>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2014</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98,302,500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749,168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53,071.05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802,239.05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8.16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01197478"/>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2015</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97,830,500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745,442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52,961.73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798,403.73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8.16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420472408"/>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2016</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96,361,700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754,626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36,587.84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791,213.84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8.21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524197039"/>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2017</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101,610,700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795,232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71,543.37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866,775.37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8.53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81698618"/>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2018</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101,623,900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799,423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96,705.50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896,128.50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8.82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1843220515"/>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2019</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100,799,000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793,540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78,129.30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871,669.30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8.65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4037866330"/>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2020</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99,859,900</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804,709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83,449.30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888,158.30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1"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8.89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755300673"/>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2021</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101,193,400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815,515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88,366.80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903,881.80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8.93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1490090671"/>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2022</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100,751,500</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816,261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94,880.40 </a:t>
                      </a:r>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911,141.40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9.04 </a:t>
                      </a:r>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2311580880"/>
                  </a:ext>
                </a:extLst>
              </a:tr>
              <a:tr h="173167">
                <a:tc>
                  <a:txBody>
                    <a:bodyPr/>
                    <a:lstStyle/>
                    <a:p>
                      <a:pPr algn="l" fontAlgn="b"/>
                      <a:endParaRPr lang="en-US" sz="8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b="1" u="none" strike="noStrike" dirty="0">
                          <a:effectLst/>
                        </a:rPr>
                        <a:t>2023</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b="1" u="none" strike="noStrike" dirty="0">
                          <a:effectLst/>
                        </a:rPr>
                        <a:t>98,965,600</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b="1" u="none" strike="noStrike">
                          <a:effectLst/>
                        </a:rPr>
                        <a:t> $        818,943 </a:t>
                      </a:r>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b="1" u="none" strike="noStrike">
                          <a:effectLst/>
                        </a:rPr>
                        <a:t> $    97,320.43 </a:t>
                      </a:r>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b="1" u="none" strike="noStrike" dirty="0">
                          <a:effectLst/>
                        </a:rPr>
                        <a:t> $  916,263.43 </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b="1" u="none" strike="noStrike" dirty="0">
                          <a:effectLst/>
                        </a:rPr>
                        <a:t> $               9.26 </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4290660"/>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endParaRPr lang="en-US" sz="8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1669478832"/>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800" u="none" strike="noStrike" dirty="0">
                          <a:effectLst/>
                        </a:rPr>
                        <a:t> </a:t>
                      </a:r>
                      <a:endParaRPr lang="en-US" sz="8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8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 $     98,965,600.00 </a:t>
                      </a:r>
                      <a:endParaRPr lang="en-US" sz="9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900" u="none" strike="noStrike" dirty="0">
                          <a:effectLst/>
                        </a:rPr>
                        <a:t> $  818,943.00 </a:t>
                      </a:r>
                      <a:endParaRPr lang="en-US" sz="9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900" u="none" strike="noStrike" dirty="0">
                          <a:effectLst/>
                        </a:rPr>
                        <a:t> $    97,320.43 </a:t>
                      </a:r>
                      <a:endParaRPr lang="en-US" sz="9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endParaRPr lang="en-US" sz="900" b="1" i="0" u="none" strike="noStrike">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900" u="none" strike="noStrike" dirty="0">
                          <a:effectLst/>
                        </a:rPr>
                        <a:t> $  916,263.43 </a:t>
                      </a:r>
                      <a:endParaRPr lang="en-US" sz="900" b="1" i="0" u="none" strike="noStrike" dirty="0">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ctr" fontAlgn="b"/>
                      <a:endParaRPr lang="en-US" sz="900" b="1" i="0" u="none" strike="noStrike">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l" fontAlgn="b"/>
                      <a:r>
                        <a:rPr lang="en-US" sz="900" u="none" strike="noStrike" dirty="0">
                          <a:effectLst/>
                        </a:rPr>
                        <a:t> $               9.26 </a:t>
                      </a:r>
                      <a:endParaRPr lang="en-US" sz="900" b="1" i="0" u="none" strike="noStrike" dirty="0">
                        <a:solidFill>
                          <a:srgbClr val="FF0000"/>
                        </a:solidFill>
                        <a:effectLst/>
                        <a:latin typeface="Calibri" panose="020F0502020204030204" pitchFamily="34" charset="0"/>
                      </a:endParaRPr>
                    </a:p>
                  </a:txBody>
                  <a:tcPr marL="0" marR="0" marT="0" marB="0" anchor="b">
                    <a:solidFill>
                      <a:srgbClr val="FFFF00"/>
                    </a:solidFill>
                  </a:tcPr>
                </a:tc>
                <a:tc>
                  <a:txBody>
                    <a:bodyPr/>
                    <a:lstStyle/>
                    <a:p>
                      <a:pPr algn="ctr" fontAlgn="b"/>
                      <a:endParaRPr lang="en-US" sz="900" b="1" i="0" u="none" strike="noStrike">
                        <a:solidFill>
                          <a:srgbClr val="000000"/>
                        </a:solidFill>
                        <a:effectLst/>
                        <a:latin typeface="Calibri" panose="020F0502020204030204" pitchFamily="34" charset="0"/>
                      </a:endParaRPr>
                    </a:p>
                  </a:txBody>
                  <a:tcPr marL="0" marR="0" marT="0" marB="0" anchor="b">
                    <a:solidFill>
                      <a:srgbClr val="FFFF00"/>
                    </a:solidFill>
                  </a:tcPr>
                </a:tc>
                <a:tc>
                  <a:txBody>
                    <a:bodyPr/>
                    <a:lstStyle/>
                    <a:p>
                      <a:pPr algn="ctr" fontAlgn="b"/>
                      <a:r>
                        <a:rPr lang="en-US" sz="900" u="none" strike="noStrike" dirty="0">
                          <a:effectLst/>
                        </a:rPr>
                        <a:t>Increase $.25</a:t>
                      </a:r>
                      <a:endParaRPr lang="en-US" sz="900" b="1" i="0" u="none" strike="noStrike" dirty="0">
                        <a:solidFill>
                          <a:srgbClr val="FF0000"/>
                        </a:solidFill>
                        <a:effectLst/>
                        <a:latin typeface="Calibri" panose="020F0502020204030204" pitchFamily="34" charset="0"/>
                      </a:endParaRPr>
                    </a:p>
                  </a:txBody>
                  <a:tcPr marL="0" marR="0" marT="0" marB="0" anchor="b">
                    <a:solidFill>
                      <a:srgbClr val="FFFF0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Max allowable</a:t>
                      </a:r>
                      <a:endParaRPr lang="en-US" sz="9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3310887968"/>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163367839"/>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 $     98,965,600.00 </a:t>
                      </a:r>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816,500.00 </a:t>
                      </a:r>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a:effectLst/>
                        </a:rPr>
                        <a:t> $    97,030.12 </a:t>
                      </a:r>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913,530.12 </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9.23 </a:t>
                      </a:r>
                      <a:endParaRPr lang="en-US" sz="9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Increase $.22</a:t>
                      </a:r>
                      <a:endParaRPr lang="en-US" sz="9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 </a:t>
                      </a:r>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945123575"/>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47086431"/>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 </a:t>
                      </a:r>
                      <a:endParaRPr lang="en-US" sz="8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b="1" u="none" strike="noStrike" dirty="0" smtClean="0">
                          <a:effectLst/>
                        </a:rPr>
                        <a:t> $     98,965,600.00 </a:t>
                      </a:r>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r>
                        <a:rPr lang="en-US" sz="900" b="1" u="none" strike="noStrike" smtClean="0">
                          <a:effectLst/>
                        </a:rPr>
                        <a:t> $  813,000.00 </a:t>
                      </a:r>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r>
                        <a:rPr lang="en-US" sz="900" b="1" u="none" strike="noStrike" smtClean="0">
                          <a:effectLst/>
                        </a:rPr>
                        <a:t> $    96,614.19 </a:t>
                      </a:r>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r>
                        <a:rPr lang="en-US" sz="900" b="1" u="none" strike="noStrike" smtClean="0">
                          <a:effectLst/>
                        </a:rPr>
                        <a:t> $  909,614.19 </a:t>
                      </a:r>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r>
                        <a:rPr lang="en-US" sz="900" b="1" u="none" strike="noStrike" smtClean="0">
                          <a:effectLst/>
                        </a:rPr>
                        <a:t> $               9.19 </a:t>
                      </a:r>
                      <a:endParaRPr lang="en-US" sz="900" b="1" i="0" u="none" strike="noStrike" dirty="0">
                        <a:solidFill>
                          <a:srgbClr val="FF0000"/>
                        </a:solidFill>
                        <a:effectLst/>
                        <a:latin typeface="Calibri" panose="020F0502020204030204" pitchFamily="34" charset="0"/>
                      </a:endParaRPr>
                    </a:p>
                  </a:txBody>
                  <a:tcPr marL="0" marR="0" marT="0" marB="0" anchor="b">
                    <a:noFill/>
                  </a:tcPr>
                </a:tc>
                <a:tc>
                  <a:txBody>
                    <a:bodyPr/>
                    <a:lstStyle/>
                    <a:p>
                      <a:pPr algn="l" fontAlgn="b"/>
                      <a:endParaRPr lang="en-US" sz="9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ctr" fontAlgn="b"/>
                      <a:r>
                        <a:rPr lang="en-US" sz="900" b="1" u="none" strike="noStrike" dirty="0" smtClean="0">
                          <a:effectLst/>
                        </a:rPr>
                        <a:t>Increase $.18</a:t>
                      </a:r>
                      <a:endParaRPr lang="en-US" sz="900" b="1" i="0" u="none" strike="noStrike" dirty="0">
                        <a:solidFill>
                          <a:srgbClr val="FF0000"/>
                        </a:solidFill>
                        <a:effectLst/>
                        <a:latin typeface="Calibri" panose="020F0502020204030204" pitchFamily="34" charset="0"/>
                      </a:endParaRPr>
                    </a:p>
                  </a:txBody>
                  <a:tcPr marL="0" marR="0" marT="0" marB="0" anchor="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6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1570459478"/>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   </a:t>
                      </a:r>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a:t>
                      </a:r>
                      <a:endParaRPr lang="en-US" sz="9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 </a:t>
                      </a:r>
                      <a:endParaRPr lang="en-US" sz="9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1295345927"/>
                  </a:ext>
                </a:extLst>
              </a:tr>
              <a:tr h="173167">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a:effectLst/>
                        </a:rPr>
                        <a:t> $     98,965,600.00 </a:t>
                      </a:r>
                      <a:endParaRPr lang="en-US"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809,000.00 </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96,138.84 </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905,138.84 </a:t>
                      </a:r>
                      <a:endParaRPr lang="en-US"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900" u="none" strike="noStrike" dirty="0">
                          <a:effectLst/>
                        </a:rPr>
                        <a:t> $               9.15 </a:t>
                      </a:r>
                      <a:endParaRPr lang="en-US" sz="9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900" u="none" strike="noStrike" dirty="0">
                          <a:effectLst/>
                        </a:rPr>
                        <a:t>Increase $ .14</a:t>
                      </a:r>
                      <a:endParaRPr lang="en-US" sz="900" b="1" i="0" u="none" strike="noStrike" dirty="0">
                        <a:solidFill>
                          <a:srgbClr val="FF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xmlns="" val="740664006"/>
                  </a:ext>
                </a:extLst>
              </a:tr>
            </a:tbl>
          </a:graphicData>
        </a:graphic>
      </p:graphicFrame>
    </p:spTree>
    <p:extLst>
      <p:ext uri="{BB962C8B-B14F-4D97-AF65-F5344CB8AC3E}">
        <p14:creationId xmlns:p14="http://schemas.microsoft.com/office/powerpoint/2010/main" val="186488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C78A0E-2B8D-438B-BF26-66BC0F7292B9}"/>
              </a:ext>
            </a:extLst>
          </p:cNvPr>
          <p:cNvSpPr>
            <a:spLocks noGrp="1"/>
          </p:cNvSpPr>
          <p:nvPr>
            <p:ph type="title"/>
          </p:nvPr>
        </p:nvSpPr>
        <p:spPr/>
        <p:txBody>
          <a:bodyPr/>
          <a:lstStyle/>
          <a:p>
            <a:r>
              <a:rPr lang="en-US" dirty="0"/>
              <a:t>2022 Budget year review</a:t>
            </a:r>
          </a:p>
        </p:txBody>
      </p:sp>
      <p:sp>
        <p:nvSpPr>
          <p:cNvPr id="3" name="Content Placeholder 2">
            <a:extLst>
              <a:ext uri="{FF2B5EF4-FFF2-40B4-BE49-F238E27FC236}">
                <a16:creationId xmlns:a16="http://schemas.microsoft.com/office/drawing/2014/main" xmlns="" id="{4C8D08E3-3417-4182-B04D-7110509190D8}"/>
              </a:ext>
            </a:extLst>
          </p:cNvPr>
          <p:cNvSpPr>
            <a:spLocks noGrp="1"/>
          </p:cNvSpPr>
          <p:nvPr>
            <p:ph idx="1"/>
          </p:nvPr>
        </p:nvSpPr>
        <p:spPr/>
        <p:txBody>
          <a:bodyPr>
            <a:normAutofit lnSpcReduction="10000"/>
          </a:bodyPr>
          <a:lstStyle/>
          <a:p>
            <a:r>
              <a:rPr lang="en-US" dirty="0"/>
              <a:t>Continue to deal with “new normal” with labor issues, supply and demand effecting projects, some operations and ultimately the overall budget.</a:t>
            </a:r>
          </a:p>
          <a:p>
            <a:r>
              <a:rPr lang="en-US" dirty="0"/>
              <a:t>Most categories and line items should end near budget as planned</a:t>
            </a:r>
          </a:p>
          <a:p>
            <a:r>
              <a:rPr lang="en-US" dirty="0"/>
              <a:t>Accomplished significant capitol projects</a:t>
            </a:r>
          </a:p>
          <a:p>
            <a:pPr lvl="1"/>
            <a:r>
              <a:rPr lang="en-US" dirty="0"/>
              <a:t>New playground equipment in Maasch Community Park</a:t>
            </a:r>
          </a:p>
          <a:p>
            <a:pPr lvl="1"/>
            <a:r>
              <a:rPr lang="en-US" dirty="0"/>
              <a:t>New Pavement at entrance to Maasch Community Park and parking lot</a:t>
            </a:r>
          </a:p>
          <a:p>
            <a:r>
              <a:rPr lang="en-US" dirty="0"/>
              <a:t>The city has been for the most part fully staffed in 2022 with some movement and new hires</a:t>
            </a:r>
          </a:p>
        </p:txBody>
      </p:sp>
      <p:pic>
        <p:nvPicPr>
          <p:cNvPr id="5" name="Picture 4">
            <a:extLst>
              <a:ext uri="{FF2B5EF4-FFF2-40B4-BE49-F238E27FC236}">
                <a16:creationId xmlns:a16="http://schemas.microsoft.com/office/drawing/2014/main" xmlns="" id="{BC917930-1211-464C-A4A2-C2C121114AF9}"/>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36683324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6F70F4-F994-47B0-83AB-DF3BDFCB7F64}"/>
              </a:ext>
            </a:extLst>
          </p:cNvPr>
          <p:cNvSpPr>
            <a:spLocks noGrp="1"/>
          </p:cNvSpPr>
          <p:nvPr>
            <p:ph type="title"/>
          </p:nvPr>
        </p:nvSpPr>
        <p:spPr/>
        <p:txBody>
          <a:bodyPr/>
          <a:lstStyle/>
          <a:p>
            <a:r>
              <a:rPr lang="en-US" dirty="0"/>
              <a:t>2023 proposed general fund budget conclusion</a:t>
            </a:r>
          </a:p>
        </p:txBody>
      </p:sp>
      <p:sp>
        <p:nvSpPr>
          <p:cNvPr id="3" name="Content Placeholder 2">
            <a:extLst>
              <a:ext uri="{FF2B5EF4-FFF2-40B4-BE49-F238E27FC236}">
                <a16:creationId xmlns:a16="http://schemas.microsoft.com/office/drawing/2014/main" xmlns="" id="{43052765-E15E-4572-B2F1-A3B8F184F344}"/>
              </a:ext>
            </a:extLst>
          </p:cNvPr>
          <p:cNvSpPr>
            <a:spLocks noGrp="1"/>
          </p:cNvSpPr>
          <p:nvPr>
            <p:ph idx="1"/>
          </p:nvPr>
        </p:nvSpPr>
        <p:spPr/>
        <p:txBody>
          <a:bodyPr>
            <a:normAutofit/>
          </a:bodyPr>
          <a:lstStyle/>
          <a:p>
            <a:r>
              <a:rPr lang="en-US" dirty="0"/>
              <a:t>Need to continue creativity to stay fiscally responsible while monitoring spending &amp; overtime</a:t>
            </a:r>
          </a:p>
          <a:p>
            <a:r>
              <a:rPr lang="en-US" dirty="0"/>
              <a:t>Many more needs than can be covered!</a:t>
            </a:r>
          </a:p>
          <a:p>
            <a:r>
              <a:rPr lang="en-US" dirty="0"/>
              <a:t>Continue to research and apply for grants and other sources of alternative funding</a:t>
            </a:r>
          </a:p>
          <a:p>
            <a:r>
              <a:rPr lang="en-US" dirty="0"/>
              <a:t>Advertise further to solicit and welcome donations – especially for recreational projects</a:t>
            </a:r>
          </a:p>
          <a:p>
            <a:r>
              <a:rPr lang="en-US" dirty="0"/>
              <a:t>Continue to advocate for changes to state funding</a:t>
            </a:r>
          </a:p>
          <a:p>
            <a:r>
              <a:rPr lang="en-US" dirty="0"/>
              <a:t>Ultimately – continue trying to do more with less!</a:t>
            </a:r>
          </a:p>
        </p:txBody>
      </p:sp>
      <p:pic>
        <p:nvPicPr>
          <p:cNvPr id="5" name="Picture 4">
            <a:extLst>
              <a:ext uri="{FF2B5EF4-FFF2-40B4-BE49-F238E27FC236}">
                <a16:creationId xmlns:a16="http://schemas.microsoft.com/office/drawing/2014/main" xmlns="" id="{335FD80D-723B-4848-B5A7-94E25FF0D19B}"/>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2071488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31974F-0F98-4001-997C-F75B84CD78DF}"/>
              </a:ext>
            </a:extLst>
          </p:cNvPr>
          <p:cNvSpPr>
            <a:spLocks noGrp="1"/>
          </p:cNvSpPr>
          <p:nvPr>
            <p:ph type="title"/>
          </p:nvPr>
        </p:nvSpPr>
        <p:spPr/>
        <p:txBody>
          <a:bodyPr/>
          <a:lstStyle/>
          <a:p>
            <a:pPr algn="ctr"/>
            <a:r>
              <a:rPr lang="en-US" dirty="0"/>
              <a:t>Questions/comments</a:t>
            </a:r>
          </a:p>
        </p:txBody>
      </p:sp>
      <p:pic>
        <p:nvPicPr>
          <p:cNvPr id="4" name="Picture 3">
            <a:extLst>
              <a:ext uri="{FF2B5EF4-FFF2-40B4-BE49-F238E27FC236}">
                <a16:creationId xmlns:a16="http://schemas.microsoft.com/office/drawing/2014/main" xmlns="" id="{769D0D7D-E6FD-41E9-8A99-AB270611271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tretch>
            <a:fillRect/>
          </a:stretch>
        </p:blipFill>
        <p:spPr>
          <a:xfrm>
            <a:off x="4015666" y="1917577"/>
            <a:ext cx="4137050" cy="3977196"/>
          </a:xfrm>
          <a:prstGeom prst="rect">
            <a:avLst/>
          </a:prstGeom>
        </p:spPr>
      </p:pic>
      <p:pic>
        <p:nvPicPr>
          <p:cNvPr id="7" name="Picture 6">
            <a:extLst>
              <a:ext uri="{FF2B5EF4-FFF2-40B4-BE49-F238E27FC236}">
                <a16:creationId xmlns:a16="http://schemas.microsoft.com/office/drawing/2014/main" xmlns="" id="{685065B9-E635-4FC7-8727-70897B4795E4}"/>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118864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7A7B3-D4CD-4045-B289-4FCCB3576521}"/>
              </a:ext>
            </a:extLst>
          </p:cNvPr>
          <p:cNvSpPr>
            <a:spLocks noGrp="1"/>
          </p:cNvSpPr>
          <p:nvPr>
            <p:ph type="title"/>
          </p:nvPr>
        </p:nvSpPr>
        <p:spPr/>
        <p:txBody>
          <a:bodyPr/>
          <a:lstStyle/>
          <a:p>
            <a:r>
              <a:rPr lang="en-US" dirty="0"/>
              <a:t>2023 Proposed General Fund Budget Introduction</a:t>
            </a:r>
          </a:p>
        </p:txBody>
      </p:sp>
      <p:sp>
        <p:nvSpPr>
          <p:cNvPr id="3" name="Content Placeholder 2">
            <a:extLst>
              <a:ext uri="{FF2B5EF4-FFF2-40B4-BE49-F238E27FC236}">
                <a16:creationId xmlns:a16="http://schemas.microsoft.com/office/drawing/2014/main" xmlns="" id="{4C958295-1299-40B3-9386-0E0E7CA37021}"/>
              </a:ext>
            </a:extLst>
          </p:cNvPr>
          <p:cNvSpPr>
            <a:spLocks noGrp="1"/>
          </p:cNvSpPr>
          <p:nvPr>
            <p:ph idx="1"/>
          </p:nvPr>
        </p:nvSpPr>
        <p:spPr>
          <a:xfrm>
            <a:off x="1451579" y="2015732"/>
            <a:ext cx="9603275" cy="3977744"/>
          </a:xfrm>
        </p:spPr>
        <p:txBody>
          <a:bodyPr>
            <a:normAutofit fontScale="92500" lnSpcReduction="20000"/>
          </a:bodyPr>
          <a:lstStyle/>
          <a:p>
            <a:r>
              <a:rPr lang="en-US" dirty="0"/>
              <a:t>2022 has experienced challenges to the budget</a:t>
            </a:r>
          </a:p>
          <a:p>
            <a:pPr lvl="1"/>
            <a:r>
              <a:rPr lang="en-US" dirty="0"/>
              <a:t>Severe hail storm – April 12</a:t>
            </a:r>
          </a:p>
          <a:p>
            <a:pPr lvl="1"/>
            <a:r>
              <a:rPr lang="en-US" dirty="0"/>
              <a:t>Severe thunderstorm – June 15</a:t>
            </a:r>
          </a:p>
          <a:p>
            <a:r>
              <a:rPr lang="en-US" dirty="0"/>
              <a:t>Fuel prices/Inflation – for 2022 </a:t>
            </a:r>
          </a:p>
          <a:p>
            <a:r>
              <a:rPr lang="en-US" dirty="0"/>
              <a:t>2023 will continue to be impacted with:</a:t>
            </a:r>
          </a:p>
          <a:p>
            <a:pPr lvl="1"/>
            <a:r>
              <a:rPr lang="en-US" dirty="0"/>
              <a:t>Fuel prices</a:t>
            </a:r>
          </a:p>
          <a:p>
            <a:pPr lvl="1"/>
            <a:r>
              <a:rPr lang="en-US" dirty="0"/>
              <a:t>Contracted services price increases (due to labor, insurance, fuel, supply and demand)</a:t>
            </a:r>
          </a:p>
          <a:p>
            <a:pPr lvl="1"/>
            <a:r>
              <a:rPr lang="en-US" dirty="0"/>
              <a:t>Insurance increases in all areas</a:t>
            </a:r>
          </a:p>
          <a:p>
            <a:r>
              <a:rPr lang="en-US" dirty="0"/>
              <a:t>Nonetheless, the city continues to move forward without changes to services &amp; continued focus on growth and quality of life.</a:t>
            </a:r>
          </a:p>
          <a:p>
            <a:r>
              <a:rPr lang="en-US" dirty="0"/>
              <a:t>Budget &amp; Accounting follows Uniform Chart of Accounts for Wisconsin Municipalities </a:t>
            </a:r>
          </a:p>
          <a:p>
            <a:endParaRPr lang="en-US" dirty="0"/>
          </a:p>
        </p:txBody>
      </p:sp>
      <p:pic>
        <p:nvPicPr>
          <p:cNvPr id="5" name="Picture 4">
            <a:extLst>
              <a:ext uri="{FF2B5EF4-FFF2-40B4-BE49-F238E27FC236}">
                <a16:creationId xmlns:a16="http://schemas.microsoft.com/office/drawing/2014/main" xmlns="" id="{1B5A7F5E-E156-445E-A724-B6A49E51C7FF}"/>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4251323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 Proposed General Fund Budget Introduction Cont.…</a:t>
            </a:r>
          </a:p>
        </p:txBody>
      </p:sp>
      <p:sp>
        <p:nvSpPr>
          <p:cNvPr id="3" name="Content Placeholder 2"/>
          <p:cNvSpPr>
            <a:spLocks noGrp="1"/>
          </p:cNvSpPr>
          <p:nvPr>
            <p:ph idx="1"/>
          </p:nvPr>
        </p:nvSpPr>
        <p:spPr>
          <a:xfrm>
            <a:off x="1451579" y="1853753"/>
            <a:ext cx="9603275" cy="4260257"/>
          </a:xfrm>
        </p:spPr>
        <p:txBody>
          <a:bodyPr>
            <a:normAutofit/>
          </a:bodyPr>
          <a:lstStyle/>
          <a:p>
            <a:r>
              <a:rPr lang="en-US" sz="1600" dirty="0"/>
              <a:t>Proposed for 2023 to add 2.5% to base wage(step 1) of matrixes </a:t>
            </a:r>
          </a:p>
          <a:p>
            <a:pPr lvl="1"/>
            <a:r>
              <a:rPr lang="en-US" sz="1600" dirty="0"/>
              <a:t>Positive and successful evaluations may include a step movement</a:t>
            </a:r>
          </a:p>
          <a:p>
            <a:pPr lvl="1"/>
            <a:r>
              <a:rPr lang="en-US" sz="1600" dirty="0"/>
              <a:t>Salaries/benefits are (now more than ever) a competitive market to retain and recruit quality employees</a:t>
            </a:r>
          </a:p>
          <a:p>
            <a:pPr lvl="2"/>
            <a:r>
              <a:rPr lang="en-US" dirty="0"/>
              <a:t>Major change/increase to longevity schedule to begin in 2023</a:t>
            </a:r>
          </a:p>
        </p:txBody>
      </p:sp>
      <p:graphicFrame>
        <p:nvGraphicFramePr>
          <p:cNvPr id="6" name="Chart 5"/>
          <p:cNvGraphicFramePr>
            <a:graphicFrameLocks/>
          </p:cNvGraphicFramePr>
          <p:nvPr>
            <p:extLst>
              <p:ext uri="{D42A27DB-BD31-4B8C-83A1-F6EECF244321}">
                <p14:modId xmlns:p14="http://schemas.microsoft.com/office/powerpoint/2010/main" val="1694880617"/>
              </p:ext>
            </p:extLst>
          </p:nvPr>
        </p:nvGraphicFramePr>
        <p:xfrm>
          <a:off x="3743498" y="3187931"/>
          <a:ext cx="5624946" cy="28304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537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 Proposed General Fund Budget Introduction Cont.…</a:t>
            </a:r>
          </a:p>
        </p:txBody>
      </p:sp>
      <p:sp>
        <p:nvSpPr>
          <p:cNvPr id="3" name="Content Placeholder 2"/>
          <p:cNvSpPr>
            <a:spLocks noGrp="1"/>
          </p:cNvSpPr>
          <p:nvPr>
            <p:ph idx="1"/>
          </p:nvPr>
        </p:nvSpPr>
        <p:spPr>
          <a:xfrm>
            <a:off x="1451579" y="1982481"/>
            <a:ext cx="9603275" cy="4143999"/>
          </a:xfrm>
        </p:spPr>
        <p:txBody>
          <a:bodyPr/>
          <a:lstStyle/>
          <a:p>
            <a:r>
              <a:rPr lang="en-US" sz="1900" dirty="0"/>
              <a:t>High fuel prices have impacted everything – city vehicles, delivery charges and material pricing</a:t>
            </a:r>
          </a:p>
          <a:p>
            <a:pPr marL="0" indent="0">
              <a:buNone/>
            </a:pPr>
            <a:endParaRPr lang="en-US" sz="1100" i="1" dirty="0">
              <a:solidFill>
                <a:srgbClr val="FF0000"/>
              </a:solidFill>
            </a:endParaRPr>
          </a:p>
          <a:p>
            <a:endParaRPr lang="en-US" dirty="0"/>
          </a:p>
        </p:txBody>
      </p:sp>
      <p:graphicFrame>
        <p:nvGraphicFramePr>
          <p:cNvPr id="6" name="Chart 5"/>
          <p:cNvGraphicFramePr>
            <a:graphicFrameLocks/>
          </p:cNvGraphicFramePr>
          <p:nvPr>
            <p:extLst>
              <p:ext uri="{D42A27DB-BD31-4B8C-83A1-F6EECF244321}">
                <p14:modId xmlns:p14="http://schemas.microsoft.com/office/powerpoint/2010/main" val="2530472054"/>
              </p:ext>
            </p:extLst>
          </p:nvPr>
        </p:nvGraphicFramePr>
        <p:xfrm>
          <a:off x="2897332" y="2402378"/>
          <a:ext cx="6703868" cy="36949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1158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A400AE-86A4-4CB7-8B76-31F52ED34440}"/>
              </a:ext>
            </a:extLst>
          </p:cNvPr>
          <p:cNvSpPr>
            <a:spLocks noGrp="1"/>
          </p:cNvSpPr>
          <p:nvPr>
            <p:ph type="title"/>
          </p:nvPr>
        </p:nvSpPr>
        <p:spPr/>
        <p:txBody>
          <a:bodyPr/>
          <a:lstStyle/>
          <a:p>
            <a:r>
              <a:rPr lang="en-US" dirty="0"/>
              <a:t>General Government Expenditures</a:t>
            </a:r>
          </a:p>
        </p:txBody>
      </p:sp>
      <p:sp>
        <p:nvSpPr>
          <p:cNvPr id="3" name="Content Placeholder 2">
            <a:extLst>
              <a:ext uri="{FF2B5EF4-FFF2-40B4-BE49-F238E27FC236}">
                <a16:creationId xmlns:a16="http://schemas.microsoft.com/office/drawing/2014/main" xmlns="" id="{DAF59DFA-1EED-4EB7-8B93-85EE00B49E9D}"/>
              </a:ext>
            </a:extLst>
          </p:cNvPr>
          <p:cNvSpPr>
            <a:spLocks noGrp="1"/>
          </p:cNvSpPr>
          <p:nvPr>
            <p:ph idx="1"/>
          </p:nvPr>
        </p:nvSpPr>
        <p:spPr/>
        <p:txBody>
          <a:bodyPr/>
          <a:lstStyle/>
          <a:p>
            <a:r>
              <a:rPr lang="en-US" dirty="0"/>
              <a:t>Overall a category increase of 6.52%</a:t>
            </a:r>
          </a:p>
          <a:p>
            <a:pPr lvl="1"/>
            <a:r>
              <a:rPr lang="en-US" dirty="0"/>
              <a:t>Include some wage/benefit adjustments</a:t>
            </a:r>
          </a:p>
          <a:p>
            <a:pPr lvl="1"/>
            <a:r>
              <a:rPr lang="en-US" dirty="0"/>
              <a:t>Large increase on health, property, liability and auto insurances</a:t>
            </a:r>
          </a:p>
          <a:p>
            <a:pPr lvl="1"/>
            <a:r>
              <a:rPr lang="en-US" dirty="0"/>
              <a:t>Significant increase in auditing services</a:t>
            </a:r>
          </a:p>
          <a:p>
            <a:pPr lvl="1"/>
            <a:r>
              <a:rPr lang="en-US" dirty="0"/>
              <a:t>Need to look at converting city hall to LED lights</a:t>
            </a:r>
          </a:p>
          <a:p>
            <a:pPr lvl="1"/>
            <a:r>
              <a:rPr lang="en-US" dirty="0"/>
              <a:t>Slight decrease in contingency </a:t>
            </a:r>
          </a:p>
        </p:txBody>
      </p:sp>
      <p:pic>
        <p:nvPicPr>
          <p:cNvPr id="5" name="Picture 4">
            <a:extLst>
              <a:ext uri="{FF2B5EF4-FFF2-40B4-BE49-F238E27FC236}">
                <a16:creationId xmlns:a16="http://schemas.microsoft.com/office/drawing/2014/main" xmlns="" id="{D51DA14A-FB63-46F0-B63D-990BC20161F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spTree>
    <p:extLst>
      <p:ext uri="{BB962C8B-B14F-4D97-AF65-F5344CB8AC3E}">
        <p14:creationId xmlns:p14="http://schemas.microsoft.com/office/powerpoint/2010/main" val="212466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A400AE-86A4-4CB7-8B76-31F52ED34440}"/>
              </a:ext>
            </a:extLst>
          </p:cNvPr>
          <p:cNvSpPr>
            <a:spLocks noGrp="1"/>
          </p:cNvSpPr>
          <p:nvPr>
            <p:ph type="title"/>
          </p:nvPr>
        </p:nvSpPr>
        <p:spPr/>
        <p:txBody>
          <a:bodyPr/>
          <a:lstStyle/>
          <a:p>
            <a:r>
              <a:rPr lang="en-US" dirty="0"/>
              <a:t>General Government Expenditures </a:t>
            </a:r>
            <a:br>
              <a:rPr lang="en-US" dirty="0"/>
            </a:br>
            <a:r>
              <a:rPr lang="en-US" dirty="0"/>
              <a:t>Cont.…</a:t>
            </a:r>
          </a:p>
        </p:txBody>
      </p:sp>
      <p:sp>
        <p:nvSpPr>
          <p:cNvPr id="3" name="Content Placeholder 2">
            <a:extLst>
              <a:ext uri="{FF2B5EF4-FFF2-40B4-BE49-F238E27FC236}">
                <a16:creationId xmlns:a16="http://schemas.microsoft.com/office/drawing/2014/main" xmlns="" id="{DAF59DFA-1EED-4EB7-8B93-85EE00B49E9D}"/>
              </a:ext>
            </a:extLst>
          </p:cNvPr>
          <p:cNvSpPr>
            <a:spLocks noGrp="1"/>
          </p:cNvSpPr>
          <p:nvPr>
            <p:ph idx="1"/>
          </p:nvPr>
        </p:nvSpPr>
        <p:spPr/>
        <p:txBody>
          <a:bodyPr/>
          <a:lstStyle/>
          <a:p>
            <a:r>
              <a:rPr lang="en-US" dirty="0"/>
              <a:t>Breakdown of Office Supplies - $18,000 line item </a:t>
            </a:r>
            <a:r>
              <a:rPr lang="en-US" sz="1800" dirty="0"/>
              <a:t>(reflects 2022 YTD)– </a:t>
            </a:r>
            <a:r>
              <a:rPr lang="en-US" dirty="0"/>
              <a:t>No change for 2023</a:t>
            </a:r>
          </a:p>
          <a:p>
            <a:pPr marL="0" indent="0">
              <a:buNone/>
            </a:pPr>
            <a:endParaRPr lang="en-US" dirty="0"/>
          </a:p>
        </p:txBody>
      </p:sp>
      <p:pic>
        <p:nvPicPr>
          <p:cNvPr id="5" name="Picture 4">
            <a:extLst>
              <a:ext uri="{FF2B5EF4-FFF2-40B4-BE49-F238E27FC236}">
                <a16:creationId xmlns:a16="http://schemas.microsoft.com/office/drawing/2014/main" xmlns="" id="{D51DA14A-FB63-46F0-B63D-990BC20161F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74482" y="310546"/>
            <a:ext cx="1360739" cy="983504"/>
          </a:xfrm>
          <a:prstGeom prst="rect">
            <a:avLst/>
          </a:prstGeom>
        </p:spPr>
      </p:pic>
      <p:graphicFrame>
        <p:nvGraphicFramePr>
          <p:cNvPr id="6" name="Chart 5"/>
          <p:cNvGraphicFramePr>
            <a:graphicFrameLocks/>
          </p:cNvGraphicFramePr>
          <p:nvPr>
            <p:extLst>
              <p:ext uri="{D42A27DB-BD31-4B8C-83A1-F6EECF244321}">
                <p14:modId xmlns:p14="http://schemas.microsoft.com/office/powerpoint/2010/main" val="540594069"/>
              </p:ext>
            </p:extLst>
          </p:nvPr>
        </p:nvGraphicFramePr>
        <p:xfrm>
          <a:off x="3332538" y="2685045"/>
          <a:ext cx="5543550" cy="2781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321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Government Expenditures </a:t>
            </a:r>
            <a:br>
              <a:rPr lang="en-US" dirty="0"/>
            </a:br>
            <a:r>
              <a:rPr lang="en-US" dirty="0"/>
              <a:t>Cont.…</a:t>
            </a:r>
          </a:p>
        </p:txBody>
      </p:sp>
      <p:sp>
        <p:nvSpPr>
          <p:cNvPr id="3" name="Content Placeholder 2"/>
          <p:cNvSpPr>
            <a:spLocks noGrp="1"/>
          </p:cNvSpPr>
          <p:nvPr>
            <p:ph idx="1"/>
          </p:nvPr>
        </p:nvSpPr>
        <p:spPr/>
        <p:txBody>
          <a:bodyPr/>
          <a:lstStyle/>
          <a:p>
            <a:r>
              <a:rPr lang="en-US" dirty="0"/>
              <a:t>Breakdown of Municipal Building $ 44,000 line item for 2023 (reflects 2022 YTD)</a:t>
            </a:r>
          </a:p>
          <a:p>
            <a:pPr marL="0" indent="0">
              <a:buNone/>
            </a:pP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775353749"/>
              </p:ext>
            </p:extLst>
          </p:nvPr>
        </p:nvGraphicFramePr>
        <p:xfrm>
          <a:off x="1255221" y="2240280"/>
          <a:ext cx="9634451" cy="37781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959896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2762</TotalTime>
  <Words>1789</Words>
  <Application>Microsoft Office PowerPoint</Application>
  <PresentationFormat>Widescreen</PresentationFormat>
  <Paragraphs>406</Paragraphs>
  <Slides>31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Gill Sans MT</vt:lpstr>
      <vt:lpstr>Wingdings</vt:lpstr>
      <vt:lpstr>Gallery</vt:lpstr>
      <vt:lpstr>Worksheet</vt:lpstr>
      <vt:lpstr>2023 Proposed General Fund Budget for  City of Weyauwega</vt:lpstr>
      <vt:lpstr>City of Weyauwega  mission &amp; Vision Statements</vt:lpstr>
      <vt:lpstr>2022 Budget year review</vt:lpstr>
      <vt:lpstr>2023 Proposed General Fund Budget Introduction</vt:lpstr>
      <vt:lpstr>2023 Proposed General Fund Budget Introduction Cont.…</vt:lpstr>
      <vt:lpstr>2023 Proposed General Fund Budget Introduction Cont.…</vt:lpstr>
      <vt:lpstr>General Government Expenditures</vt:lpstr>
      <vt:lpstr>General Government Expenditures  Cont.…</vt:lpstr>
      <vt:lpstr>General Government Expenditures  Cont.…</vt:lpstr>
      <vt:lpstr>General Government Expenditures  Cont.…</vt:lpstr>
      <vt:lpstr>Public Safety Expenditures</vt:lpstr>
      <vt:lpstr>Health &amp; Social Services Expenditures</vt:lpstr>
      <vt:lpstr>Public Works Expenditures</vt:lpstr>
      <vt:lpstr>Leisure Activities/Education expenditures</vt:lpstr>
      <vt:lpstr>Other General Expenses</vt:lpstr>
      <vt:lpstr>Capitol improvements</vt:lpstr>
      <vt:lpstr>PowerPoint Presentation</vt:lpstr>
      <vt:lpstr>General debt service</vt:lpstr>
      <vt:lpstr>Total proposed 2023 general fund expenditures</vt:lpstr>
      <vt:lpstr>2023 Proposed general fund budget revenues</vt:lpstr>
      <vt:lpstr>Tax Revenues</vt:lpstr>
      <vt:lpstr>Intergovernmental revenues</vt:lpstr>
      <vt:lpstr>Regulation &amp; Compliance Revenues</vt:lpstr>
      <vt:lpstr>Charges for services revenues</vt:lpstr>
      <vt:lpstr>Other general &amp; Commercial revenues</vt:lpstr>
      <vt:lpstr>Total proposed 2023 general fund  revenues</vt:lpstr>
      <vt:lpstr>Levy and Mill Rate Explanation</vt:lpstr>
      <vt:lpstr>Assessed Value vs. equalized value</vt:lpstr>
      <vt:lpstr>2023 Proposed mill rate &amp; levy</vt:lpstr>
      <vt:lpstr>2023 proposed general fund budget conclusion</vt:lpstr>
      <vt:lpstr>Questions/comments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Proposed General Fund Budget for  City of Weyauwega</dc:title>
  <dc:creator>Jeremy Schroeder</dc:creator>
  <cp:lastModifiedBy>Becky Loehrke</cp:lastModifiedBy>
  <cp:revision>109</cp:revision>
  <cp:lastPrinted>2022-10-24T15:17:05Z</cp:lastPrinted>
  <dcterms:created xsi:type="dcterms:W3CDTF">2020-10-25T17:35:07Z</dcterms:created>
  <dcterms:modified xsi:type="dcterms:W3CDTF">2022-11-30T19:34:41Z</dcterms:modified>
</cp:coreProperties>
</file>